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6858000" cy="9144000" type="screen4x3"/>
  <p:notesSz cx="7104063"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FFE"/>
    <a:srgbClr val="C5FFFE"/>
    <a:srgbClr val="009E9A"/>
    <a:srgbClr val="007976"/>
    <a:srgbClr val="005E5C"/>
    <a:srgbClr val="008683"/>
    <a:srgbClr val="00FEF8"/>
    <a:srgbClr val="006666"/>
    <a:srgbClr val="77943C"/>
    <a:srgbClr val="9BBC5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80" d="100"/>
          <a:sy n="80" d="100"/>
        </p:scale>
        <p:origin x="510" y="84"/>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6FA2873-BCB8-41FC-854A-8DE07E9E985B}" type="datetimeFigureOut">
              <a:rPr kumimoji="1" lang="ja-JP" altLang="en-US" smtClean="0"/>
              <a:t>2019/8/20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2FE7F12-CB17-4501-96D9-31366E24B279}" type="slidenum">
              <a:rPr kumimoji="1" lang="ja-JP" altLang="en-US" smtClean="0"/>
              <a:t>‹#›</a:t>
            </a:fld>
            <a:endParaRPr kumimoji="1" lang="ja-JP" altLang="en-US"/>
          </a:p>
        </p:txBody>
      </p:sp>
    </p:spTree>
    <p:extLst>
      <p:ext uri="{BB962C8B-B14F-4D97-AF65-F5344CB8AC3E}">
        <p14:creationId xmlns:p14="http://schemas.microsoft.com/office/powerpoint/2010/main" val="2120295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6FA2873-BCB8-41FC-854A-8DE07E9E985B}" type="datetimeFigureOut">
              <a:rPr kumimoji="1" lang="ja-JP" altLang="en-US" smtClean="0"/>
              <a:t>2019/8/20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2FE7F12-CB17-4501-96D9-31366E24B279}" type="slidenum">
              <a:rPr kumimoji="1" lang="ja-JP" altLang="en-US" smtClean="0"/>
              <a:t>‹#›</a:t>
            </a:fld>
            <a:endParaRPr kumimoji="1" lang="ja-JP" altLang="en-US"/>
          </a:p>
        </p:txBody>
      </p:sp>
    </p:spTree>
    <p:extLst>
      <p:ext uri="{BB962C8B-B14F-4D97-AF65-F5344CB8AC3E}">
        <p14:creationId xmlns:p14="http://schemas.microsoft.com/office/powerpoint/2010/main" val="1173339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6FA2873-BCB8-41FC-854A-8DE07E9E985B}" type="datetimeFigureOut">
              <a:rPr kumimoji="1" lang="ja-JP" altLang="en-US" smtClean="0"/>
              <a:t>2019/8/20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2FE7F12-CB17-4501-96D9-31366E24B279}" type="slidenum">
              <a:rPr kumimoji="1" lang="ja-JP" altLang="en-US" smtClean="0"/>
              <a:t>‹#›</a:t>
            </a:fld>
            <a:endParaRPr kumimoji="1" lang="ja-JP" altLang="en-US"/>
          </a:p>
        </p:txBody>
      </p:sp>
    </p:spTree>
    <p:extLst>
      <p:ext uri="{BB962C8B-B14F-4D97-AF65-F5344CB8AC3E}">
        <p14:creationId xmlns:p14="http://schemas.microsoft.com/office/powerpoint/2010/main" val="1606099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6FA2873-BCB8-41FC-854A-8DE07E9E985B}" type="datetimeFigureOut">
              <a:rPr kumimoji="1" lang="ja-JP" altLang="en-US" smtClean="0"/>
              <a:t>2019/8/20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2FE7F12-CB17-4501-96D9-31366E24B279}" type="slidenum">
              <a:rPr kumimoji="1" lang="ja-JP" altLang="en-US" smtClean="0"/>
              <a:t>‹#›</a:t>
            </a:fld>
            <a:endParaRPr kumimoji="1" lang="ja-JP" altLang="en-US"/>
          </a:p>
        </p:txBody>
      </p:sp>
    </p:spTree>
    <p:extLst>
      <p:ext uri="{BB962C8B-B14F-4D97-AF65-F5344CB8AC3E}">
        <p14:creationId xmlns:p14="http://schemas.microsoft.com/office/powerpoint/2010/main" val="592710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6FA2873-BCB8-41FC-854A-8DE07E9E985B}" type="datetimeFigureOut">
              <a:rPr kumimoji="1" lang="ja-JP" altLang="en-US" smtClean="0"/>
              <a:t>2019/8/20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2FE7F12-CB17-4501-96D9-31366E24B279}" type="slidenum">
              <a:rPr kumimoji="1" lang="ja-JP" altLang="en-US" smtClean="0"/>
              <a:t>‹#›</a:t>
            </a:fld>
            <a:endParaRPr kumimoji="1" lang="ja-JP" altLang="en-US"/>
          </a:p>
        </p:txBody>
      </p:sp>
    </p:spTree>
    <p:extLst>
      <p:ext uri="{BB962C8B-B14F-4D97-AF65-F5344CB8AC3E}">
        <p14:creationId xmlns:p14="http://schemas.microsoft.com/office/powerpoint/2010/main" val="3625466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6FA2873-BCB8-41FC-854A-8DE07E9E985B}" type="datetimeFigureOut">
              <a:rPr kumimoji="1" lang="ja-JP" altLang="en-US" smtClean="0"/>
              <a:t>2019/8/20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2FE7F12-CB17-4501-96D9-31366E24B279}" type="slidenum">
              <a:rPr kumimoji="1" lang="ja-JP" altLang="en-US" smtClean="0"/>
              <a:t>‹#›</a:t>
            </a:fld>
            <a:endParaRPr kumimoji="1" lang="ja-JP" altLang="en-US"/>
          </a:p>
        </p:txBody>
      </p:sp>
    </p:spTree>
    <p:extLst>
      <p:ext uri="{BB962C8B-B14F-4D97-AF65-F5344CB8AC3E}">
        <p14:creationId xmlns:p14="http://schemas.microsoft.com/office/powerpoint/2010/main" val="2183784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6FA2873-BCB8-41FC-854A-8DE07E9E985B}" type="datetimeFigureOut">
              <a:rPr kumimoji="1" lang="ja-JP" altLang="en-US" smtClean="0"/>
              <a:t>2019/8/20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2FE7F12-CB17-4501-96D9-31366E24B279}" type="slidenum">
              <a:rPr kumimoji="1" lang="ja-JP" altLang="en-US" smtClean="0"/>
              <a:t>‹#›</a:t>
            </a:fld>
            <a:endParaRPr kumimoji="1" lang="ja-JP" altLang="en-US"/>
          </a:p>
        </p:txBody>
      </p:sp>
    </p:spTree>
    <p:extLst>
      <p:ext uri="{BB962C8B-B14F-4D97-AF65-F5344CB8AC3E}">
        <p14:creationId xmlns:p14="http://schemas.microsoft.com/office/powerpoint/2010/main" val="3782742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6FA2873-BCB8-41FC-854A-8DE07E9E985B}" type="datetimeFigureOut">
              <a:rPr kumimoji="1" lang="ja-JP" altLang="en-US" smtClean="0"/>
              <a:t>2019/8/20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2FE7F12-CB17-4501-96D9-31366E24B279}" type="slidenum">
              <a:rPr kumimoji="1" lang="ja-JP" altLang="en-US" smtClean="0"/>
              <a:t>‹#›</a:t>
            </a:fld>
            <a:endParaRPr kumimoji="1" lang="ja-JP" altLang="en-US"/>
          </a:p>
        </p:txBody>
      </p:sp>
    </p:spTree>
    <p:extLst>
      <p:ext uri="{BB962C8B-B14F-4D97-AF65-F5344CB8AC3E}">
        <p14:creationId xmlns:p14="http://schemas.microsoft.com/office/powerpoint/2010/main" val="1054095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6FA2873-BCB8-41FC-854A-8DE07E9E985B}" type="datetimeFigureOut">
              <a:rPr kumimoji="1" lang="ja-JP" altLang="en-US" smtClean="0"/>
              <a:t>2019/8/20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2FE7F12-CB17-4501-96D9-31366E24B279}" type="slidenum">
              <a:rPr kumimoji="1" lang="ja-JP" altLang="en-US" smtClean="0"/>
              <a:t>‹#›</a:t>
            </a:fld>
            <a:endParaRPr kumimoji="1" lang="ja-JP" altLang="en-US"/>
          </a:p>
        </p:txBody>
      </p:sp>
    </p:spTree>
    <p:extLst>
      <p:ext uri="{BB962C8B-B14F-4D97-AF65-F5344CB8AC3E}">
        <p14:creationId xmlns:p14="http://schemas.microsoft.com/office/powerpoint/2010/main" val="412550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6FA2873-BCB8-41FC-854A-8DE07E9E985B}" type="datetimeFigureOut">
              <a:rPr kumimoji="1" lang="ja-JP" altLang="en-US" smtClean="0"/>
              <a:t>2019/8/20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2FE7F12-CB17-4501-96D9-31366E24B279}" type="slidenum">
              <a:rPr kumimoji="1" lang="ja-JP" altLang="en-US" smtClean="0"/>
              <a:t>‹#›</a:t>
            </a:fld>
            <a:endParaRPr kumimoji="1" lang="ja-JP" altLang="en-US"/>
          </a:p>
        </p:txBody>
      </p:sp>
    </p:spTree>
    <p:extLst>
      <p:ext uri="{BB962C8B-B14F-4D97-AF65-F5344CB8AC3E}">
        <p14:creationId xmlns:p14="http://schemas.microsoft.com/office/powerpoint/2010/main" val="177052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6FA2873-BCB8-41FC-854A-8DE07E9E985B}" type="datetimeFigureOut">
              <a:rPr kumimoji="1" lang="ja-JP" altLang="en-US" smtClean="0"/>
              <a:t>2019/8/20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2FE7F12-CB17-4501-96D9-31366E24B279}" type="slidenum">
              <a:rPr kumimoji="1" lang="ja-JP" altLang="en-US" smtClean="0"/>
              <a:t>‹#›</a:t>
            </a:fld>
            <a:endParaRPr kumimoji="1" lang="ja-JP" altLang="en-US"/>
          </a:p>
        </p:txBody>
      </p:sp>
    </p:spTree>
    <p:extLst>
      <p:ext uri="{BB962C8B-B14F-4D97-AF65-F5344CB8AC3E}">
        <p14:creationId xmlns:p14="http://schemas.microsoft.com/office/powerpoint/2010/main" val="3768262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C6FA2873-BCB8-41FC-854A-8DE07E9E985B}" type="datetimeFigureOut">
              <a:rPr kumimoji="1" lang="ja-JP" altLang="en-US" smtClean="0"/>
              <a:t>2019/8/20</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42FE7F12-CB17-4501-96D9-31366E24B279}" type="slidenum">
              <a:rPr kumimoji="1" lang="ja-JP" altLang="en-US" smtClean="0"/>
              <a:t>‹#›</a:t>
            </a:fld>
            <a:endParaRPr kumimoji="1" lang="ja-JP" altLang="en-US"/>
          </a:p>
        </p:txBody>
      </p:sp>
    </p:spTree>
    <p:extLst>
      <p:ext uri="{BB962C8B-B14F-4D97-AF65-F5344CB8AC3E}">
        <p14:creationId xmlns:p14="http://schemas.microsoft.com/office/powerpoint/2010/main" val="25761440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2204864" y="0"/>
            <a:ext cx="4653136" cy="914400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p:cNvSpPr/>
          <p:nvPr/>
        </p:nvSpPr>
        <p:spPr>
          <a:xfrm>
            <a:off x="4570447" y="-675"/>
            <a:ext cx="2276872" cy="9144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8" name="図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519" y="0"/>
            <a:ext cx="3717032" cy="627975"/>
          </a:xfrm>
          <a:prstGeom prst="rect">
            <a:avLst/>
          </a:prstGeom>
        </p:spPr>
      </p:pic>
      <p:sp>
        <p:nvSpPr>
          <p:cNvPr id="9" name="Text Box 4"/>
          <p:cNvSpPr txBox="1">
            <a:spLocks noChangeArrowheads="1"/>
          </p:cNvSpPr>
          <p:nvPr/>
        </p:nvSpPr>
        <p:spPr bwMode="auto">
          <a:xfrm>
            <a:off x="4570446" y="3954098"/>
            <a:ext cx="2287553" cy="2708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spcBef>
                <a:spcPts val="600"/>
              </a:spcBef>
              <a:spcAft>
                <a:spcPts val="600"/>
              </a:spcAft>
            </a:pPr>
            <a:r>
              <a:rPr lang="ja-JP" altLang="en-US" sz="1000" dirty="0">
                <a:solidFill>
                  <a:schemeClr val="tx1">
                    <a:lumMod val="75000"/>
                    <a:lumOff val="25000"/>
                  </a:schemeClr>
                </a:solidFill>
                <a:latin typeface="ＭＳ Ｐ明朝" panose="02020600040205080304" pitchFamily="18" charset="-128"/>
                <a:ea typeface="ＭＳ Ｐ明朝" panose="02020600040205080304" pitchFamily="18" charset="-128"/>
              </a:rPr>
              <a:t>キャリア開発、コミュニケーション、コーチング、ワークショップ、ファシリテーション、タイムマネジメント、政策形成、問題解決、新入職員、女性社員意識改革、</a:t>
            </a:r>
            <a:r>
              <a:rPr lang="en-US" altLang="ja-JP" sz="1000" dirty="0">
                <a:solidFill>
                  <a:schemeClr val="tx1">
                    <a:lumMod val="75000"/>
                    <a:lumOff val="25000"/>
                  </a:schemeClr>
                </a:solidFill>
                <a:latin typeface="ＭＳ Ｐ明朝" panose="02020600040205080304" pitchFamily="18" charset="-128"/>
                <a:ea typeface="ＭＳ Ｐ明朝" panose="02020600040205080304" pitchFamily="18" charset="-128"/>
              </a:rPr>
              <a:t>CS</a:t>
            </a:r>
            <a:r>
              <a:rPr lang="ja-JP" altLang="en-US" sz="1000" dirty="0">
                <a:solidFill>
                  <a:schemeClr val="tx1">
                    <a:lumMod val="75000"/>
                    <a:lumOff val="25000"/>
                  </a:schemeClr>
                </a:solidFill>
                <a:latin typeface="ＭＳ Ｐ明朝" panose="02020600040205080304" pitchFamily="18" charset="-128"/>
                <a:ea typeface="ＭＳ Ｐ明朝" panose="02020600040205080304" pitchFamily="18" charset="-128"/>
              </a:rPr>
              <a:t>向上などのテーマで多数出講中。</a:t>
            </a:r>
            <a:endParaRPr lang="en-US" altLang="ja-JP" sz="1000" dirty="0">
              <a:solidFill>
                <a:schemeClr val="tx1">
                  <a:lumMod val="75000"/>
                  <a:lumOff val="25000"/>
                </a:schemeClr>
              </a:solidFill>
              <a:latin typeface="ＭＳ Ｐ明朝" panose="02020600040205080304" pitchFamily="18" charset="-128"/>
              <a:ea typeface="ＭＳ Ｐ明朝" panose="02020600040205080304" pitchFamily="18" charset="-128"/>
            </a:endParaRPr>
          </a:p>
          <a:p>
            <a:pPr eaLnBrk="1" hangingPunct="1">
              <a:spcBef>
                <a:spcPts val="600"/>
              </a:spcBef>
              <a:spcAft>
                <a:spcPts val="600"/>
              </a:spcAft>
            </a:pPr>
            <a:r>
              <a:rPr lang="ja-JP" altLang="en-US" sz="1000" dirty="0">
                <a:solidFill>
                  <a:schemeClr val="tx1">
                    <a:lumMod val="75000"/>
                    <a:lumOff val="25000"/>
                  </a:schemeClr>
                </a:solidFill>
                <a:latin typeface="ＭＳ Ｐ明朝" panose="02020600040205080304" pitchFamily="18" charset="-128"/>
                <a:ea typeface="ＭＳ Ｐ明朝" panose="02020600040205080304" pitchFamily="18" charset="-128"/>
              </a:rPr>
              <a:t>人事制度の運用支援、目標管理制度における面接指導者育成、グループコーチングによるプロジェクト支援コンサルティングなどを企業・自治体にて行なう。安定した指導ぶりと指導領域の広さに定評があり、リピート率も高い。</a:t>
            </a:r>
          </a:p>
          <a:p>
            <a:pPr algn="just" eaLnBrk="1" hangingPunct="1">
              <a:spcBef>
                <a:spcPts val="600"/>
              </a:spcBef>
              <a:spcAft>
                <a:spcPts val="600"/>
              </a:spcAft>
            </a:pPr>
            <a:r>
              <a:rPr lang="en-US" altLang="ja-JP" sz="1000" dirty="0">
                <a:solidFill>
                  <a:schemeClr val="tx1">
                    <a:lumMod val="75000"/>
                    <a:lumOff val="25000"/>
                  </a:schemeClr>
                </a:solidFill>
                <a:latin typeface="ＭＳ Ｐ明朝" panose="02020600040205080304" pitchFamily="18" charset="-128"/>
                <a:ea typeface="ＭＳ Ｐ明朝" panose="02020600040205080304" pitchFamily="18" charset="-128"/>
              </a:rPr>
              <a:t>PHP</a:t>
            </a:r>
            <a:r>
              <a:rPr lang="ja-JP" altLang="en-US" sz="1000" dirty="0">
                <a:solidFill>
                  <a:schemeClr val="tx1">
                    <a:lumMod val="75000"/>
                    <a:lumOff val="25000"/>
                  </a:schemeClr>
                </a:solidFill>
                <a:latin typeface="ＭＳ Ｐ明朝" panose="02020600040205080304" pitchFamily="18" charset="-128"/>
                <a:ea typeface="ＭＳ Ｐ明朝" panose="02020600040205080304" pitchFamily="18" charset="-128"/>
              </a:rPr>
              <a:t>認定ビジネスコーチ、消費生活アドバイザー（経済産業大臣認定事業資格）、米国認定ＮＬＰマスタープラクティショナーの資格を持つ。</a:t>
            </a:r>
            <a:endParaRPr lang="en-US" altLang="ja-JP" sz="1000" dirty="0">
              <a:solidFill>
                <a:schemeClr val="tx1">
                  <a:lumMod val="75000"/>
                  <a:lumOff val="25000"/>
                </a:schemeClr>
              </a:solidFill>
              <a:latin typeface="ＭＳ Ｐ明朝" panose="02020600040205080304" pitchFamily="18" charset="-128"/>
              <a:ea typeface="ＭＳ Ｐ明朝" panose="02020600040205080304" pitchFamily="18" charset="-128"/>
            </a:endParaRPr>
          </a:p>
        </p:txBody>
      </p:sp>
      <p:sp>
        <p:nvSpPr>
          <p:cNvPr id="13" name="正方形/長方形 12"/>
          <p:cNvSpPr/>
          <p:nvPr/>
        </p:nvSpPr>
        <p:spPr bwMode="auto">
          <a:xfrm>
            <a:off x="0" y="1062758"/>
            <a:ext cx="6858000" cy="360040"/>
          </a:xfrm>
          <a:prstGeom prst="rect">
            <a:avLst/>
          </a:prstGeom>
          <a:solidFill>
            <a:schemeClr val="accent1">
              <a:lumMod val="50000"/>
            </a:schemeClr>
          </a:solidFill>
          <a:ln>
            <a:noFill/>
          </a:ln>
          <a:effectLst/>
          <a:extLst/>
        </p:spPr>
        <p:txBody>
          <a:bodyPr wrap="none" rtlCol="0" anchor="ctr"/>
          <a:lstStyle/>
          <a:p>
            <a:pPr eaLnBrk="1" hangingPunct="1">
              <a:lnSpc>
                <a:spcPct val="90000"/>
              </a:lnSpc>
            </a:pPr>
            <a:r>
              <a:rPr kumimoji="1" lang="ja-JP" altLang="en-US" sz="1600" b="1" dirty="0" smtClean="0">
                <a:solidFill>
                  <a:schemeClr val="bg1"/>
                </a:solidFill>
                <a:latin typeface="Book Antiqua" pitchFamily="18" charset="0"/>
              </a:rPr>
              <a:t> </a:t>
            </a:r>
            <a:r>
              <a:rPr lang="ja-JP" altLang="en-US" sz="1600" b="1" dirty="0" smtClean="0">
                <a:solidFill>
                  <a:schemeClr val="bg1"/>
                </a:solidFill>
                <a:latin typeface="Book Antiqua" pitchFamily="18" charset="0"/>
              </a:rPr>
              <a:t>目的</a:t>
            </a:r>
            <a:r>
              <a:rPr lang="ja-JP" altLang="en-US" sz="1600" b="1" dirty="0">
                <a:solidFill>
                  <a:schemeClr val="bg1"/>
                </a:solidFill>
                <a:latin typeface="Book Antiqua" pitchFamily="18" charset="0"/>
              </a:rPr>
              <a:t>別</a:t>
            </a:r>
            <a:r>
              <a:rPr lang="en-US" altLang="ja-JP" sz="1600" b="1" dirty="0" smtClean="0">
                <a:solidFill>
                  <a:schemeClr val="bg1"/>
                </a:solidFill>
                <a:latin typeface="Book Antiqua" pitchFamily="18" charset="0"/>
              </a:rPr>
              <a:t>/ </a:t>
            </a:r>
            <a:r>
              <a:rPr lang="en-US" altLang="ja-JP" sz="1600" b="1" dirty="0">
                <a:solidFill>
                  <a:schemeClr val="bg1"/>
                </a:solidFill>
                <a:latin typeface="Book Antiqua" pitchFamily="18" charset="0"/>
              </a:rPr>
              <a:t>1</a:t>
            </a:r>
            <a:r>
              <a:rPr kumimoji="1" lang="ja-JP" altLang="en-US" sz="1600" b="1" dirty="0" smtClean="0">
                <a:solidFill>
                  <a:schemeClr val="bg1"/>
                </a:solidFill>
                <a:latin typeface="Book Antiqua" pitchFamily="18" charset="0"/>
              </a:rPr>
              <a:t>日研修　</a:t>
            </a:r>
            <a:endParaRPr kumimoji="1" lang="ja-JP" altLang="en-US" sz="1600" b="1" i="1" dirty="0" smtClean="0">
              <a:solidFill>
                <a:schemeClr val="bg1"/>
              </a:solidFill>
              <a:latin typeface="Book Antiqua" pitchFamily="18" charset="0"/>
            </a:endParaRPr>
          </a:p>
        </p:txBody>
      </p:sp>
      <p:sp>
        <p:nvSpPr>
          <p:cNvPr id="16" name="タイトル 1"/>
          <p:cNvSpPr txBox="1">
            <a:spLocks/>
          </p:cNvSpPr>
          <p:nvPr/>
        </p:nvSpPr>
        <p:spPr>
          <a:xfrm>
            <a:off x="129333" y="1907704"/>
            <a:ext cx="4358262" cy="648072"/>
          </a:xfrm>
          <a:prstGeom prst="rect">
            <a:avLst/>
          </a:prstGeom>
        </p:spPr>
        <p:txBody>
          <a:bodyPr vert="horz" lIns="91440" tIns="45720" rIns="91440" bIns="45720"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dirty="0">
                <a:solidFill>
                  <a:schemeClr val="tx1">
                    <a:lumMod val="75000"/>
                    <a:lumOff val="25000"/>
                  </a:schemeClr>
                </a:solidFill>
                <a:latin typeface="Noto Sans CJK JP Bold" pitchFamily="34" charset="-128"/>
                <a:ea typeface="Noto Sans CJK JP Bold" pitchFamily="34" charset="-128"/>
              </a:rPr>
              <a:t>ナレッジマネジメント</a:t>
            </a:r>
            <a:br>
              <a:rPr lang="ja-JP" altLang="en-US" sz="2800" dirty="0">
                <a:solidFill>
                  <a:schemeClr val="tx1">
                    <a:lumMod val="75000"/>
                    <a:lumOff val="25000"/>
                  </a:schemeClr>
                </a:solidFill>
                <a:latin typeface="Noto Sans CJK JP Bold" pitchFamily="34" charset="-128"/>
                <a:ea typeface="Noto Sans CJK JP Bold" pitchFamily="34" charset="-128"/>
              </a:rPr>
            </a:br>
            <a:endParaRPr lang="ja-JP" altLang="en-US" sz="2800" dirty="0">
              <a:solidFill>
                <a:schemeClr val="tx1">
                  <a:lumMod val="75000"/>
                  <a:lumOff val="25000"/>
                </a:schemeClr>
              </a:solidFill>
              <a:latin typeface="Noto Sans CJK JP Bold" pitchFamily="34" charset="-128"/>
              <a:ea typeface="Noto Sans CJK JP Bold" pitchFamily="34" charset="-128"/>
            </a:endParaRPr>
          </a:p>
        </p:txBody>
      </p:sp>
      <p:sp>
        <p:nvSpPr>
          <p:cNvPr id="18" name="正方形/長方形 17"/>
          <p:cNvSpPr/>
          <p:nvPr/>
        </p:nvSpPr>
        <p:spPr>
          <a:xfrm>
            <a:off x="4680992" y="3503471"/>
            <a:ext cx="2021408" cy="400110"/>
          </a:xfrm>
          <a:prstGeom prst="rect">
            <a:avLst/>
          </a:prstGeom>
        </p:spPr>
        <p:txBody>
          <a:bodyPr wrap="square">
            <a:spAutoFit/>
          </a:bodyPr>
          <a:lstStyle/>
          <a:p>
            <a:pPr lvl="0" eaLnBrk="0" hangingPunct="0"/>
            <a:r>
              <a:rPr lang="ja-JP" altLang="en-US" sz="1000" kern="0" dirty="0" smtClean="0">
                <a:solidFill>
                  <a:schemeClr val="tx1">
                    <a:lumMod val="75000"/>
                    <a:lumOff val="25000"/>
                  </a:schemeClr>
                </a:solidFill>
                <a:latin typeface="Noto Sans CJK JP Bold" pitchFamily="34" charset="-128"/>
                <a:ea typeface="Noto Sans CJK JP Bold" pitchFamily="34" charset="-128"/>
                <a:cs typeface="+mj-cs"/>
              </a:rPr>
              <a:t>一般</a:t>
            </a:r>
            <a:r>
              <a:rPr lang="ja-JP" altLang="en-US" sz="1000" kern="0" dirty="0">
                <a:solidFill>
                  <a:schemeClr val="tx1">
                    <a:lumMod val="75000"/>
                    <a:lumOff val="25000"/>
                  </a:schemeClr>
                </a:solidFill>
                <a:latin typeface="Noto Sans CJK JP Bold" pitchFamily="34" charset="-128"/>
                <a:ea typeface="Noto Sans CJK JP Bold" pitchFamily="34" charset="-128"/>
                <a:cs typeface="+mj-cs"/>
              </a:rPr>
              <a:t>社団法人 日本経営協会講師　</a:t>
            </a:r>
            <a:endParaRPr lang="en-US" altLang="ja-JP" sz="1000" kern="0" dirty="0" smtClean="0">
              <a:solidFill>
                <a:schemeClr val="tx1">
                  <a:lumMod val="75000"/>
                  <a:lumOff val="25000"/>
                </a:schemeClr>
              </a:solidFill>
              <a:latin typeface="Noto Sans CJK JP Bold" pitchFamily="34" charset="-128"/>
              <a:ea typeface="Noto Sans CJK JP Bold" pitchFamily="34" charset="-128"/>
              <a:cs typeface="+mj-cs"/>
            </a:endParaRPr>
          </a:p>
          <a:p>
            <a:pPr lvl="0" eaLnBrk="0" hangingPunct="0"/>
            <a:r>
              <a:rPr lang="ja-JP" altLang="en-US" sz="1000" kern="0" dirty="0" smtClean="0">
                <a:solidFill>
                  <a:schemeClr val="tx1">
                    <a:lumMod val="75000"/>
                    <a:lumOff val="25000"/>
                  </a:schemeClr>
                </a:solidFill>
                <a:latin typeface="Noto Sans CJK JP Bold" pitchFamily="34" charset="-128"/>
                <a:ea typeface="Noto Sans CJK JP Bold" pitchFamily="34" charset="-128"/>
                <a:cs typeface="+mj-cs"/>
              </a:rPr>
              <a:t>三枝 玲子（さえぐさ れいこ）</a:t>
            </a:r>
            <a:endParaRPr lang="ja-JP" altLang="en-US" sz="2000" kern="0" dirty="0">
              <a:solidFill>
                <a:schemeClr val="tx1">
                  <a:lumMod val="75000"/>
                  <a:lumOff val="25000"/>
                </a:schemeClr>
              </a:solidFill>
              <a:latin typeface="Noto Sans CJK JP Bold" pitchFamily="34" charset="-128"/>
              <a:ea typeface="Noto Sans CJK JP Bold" pitchFamily="34" charset="-128"/>
              <a:cs typeface="+mj-cs"/>
            </a:endParaRPr>
          </a:p>
        </p:txBody>
      </p:sp>
      <p:sp>
        <p:nvSpPr>
          <p:cNvPr id="20" name="テキスト ボックス 19"/>
          <p:cNvSpPr txBox="1"/>
          <p:nvPr/>
        </p:nvSpPr>
        <p:spPr>
          <a:xfrm>
            <a:off x="256236" y="2465557"/>
            <a:ext cx="4104456" cy="369332"/>
          </a:xfrm>
          <a:prstGeom prst="rect">
            <a:avLst/>
          </a:prstGeom>
          <a:noFill/>
        </p:spPr>
        <p:txBody>
          <a:bodyPr wrap="square" rtlCol="0">
            <a:spAutoFit/>
          </a:bodyPr>
          <a:lstStyle/>
          <a:p>
            <a:r>
              <a:rPr lang="ja-JP" altLang="en-US" dirty="0" smtClean="0">
                <a:solidFill>
                  <a:srgbClr val="C00000"/>
                </a:solidFill>
                <a:latin typeface="Noto Sans CJK JP Medium" pitchFamily="34" charset="-128"/>
                <a:ea typeface="Noto Sans CJK JP Medium" pitchFamily="34" charset="-128"/>
              </a:rPr>
              <a:t>効果的な引継ぎの技術</a:t>
            </a:r>
            <a:endParaRPr lang="ja-JP" altLang="en-US" dirty="0">
              <a:solidFill>
                <a:srgbClr val="C00000"/>
              </a:solidFill>
              <a:latin typeface="Noto Sans CJK JP Medium" pitchFamily="34" charset="-128"/>
              <a:ea typeface="Noto Sans CJK JP Medium" pitchFamily="34" charset="-128"/>
            </a:endParaRPr>
          </a:p>
        </p:txBody>
      </p:sp>
      <p:sp>
        <p:nvSpPr>
          <p:cNvPr id="3" name="テキスト ボックス 2"/>
          <p:cNvSpPr txBox="1"/>
          <p:nvPr/>
        </p:nvSpPr>
        <p:spPr>
          <a:xfrm>
            <a:off x="4617581" y="7647997"/>
            <a:ext cx="2098635" cy="981038"/>
          </a:xfrm>
          <a:prstGeom prst="rect">
            <a:avLst/>
          </a:prstGeom>
          <a:noFill/>
        </p:spPr>
        <p:txBody>
          <a:bodyPr wrap="square" rtlCol="0">
            <a:spAutoFit/>
          </a:bodyPr>
          <a:lstStyle/>
          <a:p>
            <a:pPr>
              <a:lnSpc>
                <a:spcPct val="150000"/>
              </a:lnSpc>
            </a:pPr>
            <a:r>
              <a:rPr lang="ja-JP" altLang="en-US" sz="1050" b="1" dirty="0">
                <a:solidFill>
                  <a:schemeClr val="tx1">
                    <a:lumMod val="65000"/>
                    <a:lumOff val="35000"/>
                  </a:schemeClr>
                </a:solidFill>
                <a:latin typeface="Noto Sans CJK JP Light" pitchFamily="34" charset="-128"/>
                <a:ea typeface="Noto Sans CJK JP Light" pitchFamily="34" charset="-128"/>
              </a:rPr>
              <a:t>本</a:t>
            </a:r>
            <a:r>
              <a:rPr kumimoji="1" lang="ja-JP" altLang="en-US" sz="1050" b="1" dirty="0" smtClean="0">
                <a:solidFill>
                  <a:schemeClr val="tx1">
                    <a:lumMod val="65000"/>
                    <a:lumOff val="35000"/>
                  </a:schemeClr>
                </a:solidFill>
                <a:latin typeface="Noto Sans CJK JP Light" pitchFamily="34" charset="-128"/>
                <a:ea typeface="Noto Sans CJK JP Light" pitchFamily="34" charset="-128"/>
              </a:rPr>
              <a:t>講師の他の研修</a:t>
            </a:r>
            <a:endParaRPr kumimoji="1" lang="en-US" altLang="ja-JP" sz="1050" b="1" dirty="0" smtClean="0">
              <a:solidFill>
                <a:schemeClr val="tx1">
                  <a:lumMod val="65000"/>
                  <a:lumOff val="35000"/>
                </a:schemeClr>
              </a:solidFill>
              <a:latin typeface="Noto Sans CJK JP Light" pitchFamily="34" charset="-128"/>
              <a:ea typeface="Noto Sans CJK JP Light" pitchFamily="34" charset="-128"/>
            </a:endParaRPr>
          </a:p>
          <a:p>
            <a:pPr marL="228600" indent="-228600">
              <a:buFont typeface="+mj-lt"/>
              <a:buAutoNum type="alphaLcPeriod"/>
            </a:pPr>
            <a:r>
              <a:rPr lang="ja-JP" altLang="en-US" sz="1050" dirty="0">
                <a:latin typeface="Noto Sans CJK JP Light" pitchFamily="34" charset="-128"/>
                <a:ea typeface="Noto Sans CJK JP Light" pitchFamily="34" charset="-128"/>
              </a:rPr>
              <a:t>コーチング</a:t>
            </a:r>
            <a:endParaRPr lang="en-US" altLang="ja-JP" sz="1050" dirty="0">
              <a:latin typeface="Noto Sans CJK JP Light" pitchFamily="34" charset="-128"/>
              <a:ea typeface="Noto Sans CJK JP Light" pitchFamily="34" charset="-128"/>
            </a:endParaRPr>
          </a:p>
          <a:p>
            <a:pPr marL="228600" indent="-228600">
              <a:buFont typeface="+mj-lt"/>
              <a:buAutoNum type="alphaLcPeriod"/>
            </a:pPr>
            <a:r>
              <a:rPr lang="ja-JP" altLang="en-US" sz="1050" dirty="0">
                <a:latin typeface="Noto Sans CJK JP Light" pitchFamily="34" charset="-128"/>
                <a:ea typeface="Noto Sans CJK JP Light" pitchFamily="34" charset="-128"/>
              </a:rPr>
              <a:t>ファシリテーション</a:t>
            </a:r>
            <a:endParaRPr lang="en-US" altLang="ja-JP" sz="1050" dirty="0">
              <a:latin typeface="Noto Sans CJK JP Light" pitchFamily="34" charset="-128"/>
              <a:ea typeface="Noto Sans CJK JP Light" pitchFamily="34" charset="-128"/>
            </a:endParaRPr>
          </a:p>
          <a:p>
            <a:pPr marL="228600" indent="-228600">
              <a:buFont typeface="+mj-lt"/>
              <a:buAutoNum type="alphaLcPeriod"/>
            </a:pPr>
            <a:r>
              <a:rPr lang="ja-JP" altLang="en-US" sz="1050" dirty="0" smtClean="0">
                <a:latin typeface="Noto Sans CJK JP Light" pitchFamily="34" charset="-128"/>
                <a:ea typeface="Noto Sans CJK JP Light" pitchFamily="34" charset="-128"/>
              </a:rPr>
              <a:t>コミュニケーション</a:t>
            </a:r>
            <a:endParaRPr lang="en-US" altLang="ja-JP" sz="1050" dirty="0">
              <a:latin typeface="Noto Sans CJK JP Light" pitchFamily="34" charset="-128"/>
              <a:ea typeface="Noto Sans CJK JP Light" pitchFamily="34" charset="-128"/>
            </a:endParaRPr>
          </a:p>
          <a:p>
            <a:pPr marL="228600" indent="-228600">
              <a:buFont typeface="+mj-lt"/>
              <a:buAutoNum type="alphaLcPeriod"/>
            </a:pPr>
            <a:r>
              <a:rPr lang="ja-JP" altLang="en-US" sz="1050" dirty="0">
                <a:solidFill>
                  <a:schemeClr val="tx1">
                    <a:lumMod val="65000"/>
                    <a:lumOff val="35000"/>
                  </a:schemeClr>
                </a:solidFill>
                <a:latin typeface="Noto Sans CJK JP Light" pitchFamily="34" charset="-128"/>
                <a:ea typeface="Noto Sans CJK JP Light" pitchFamily="34" charset="-128"/>
              </a:rPr>
              <a:t>ファイリング</a:t>
            </a:r>
            <a:r>
              <a:rPr lang="en-US" altLang="ja-JP" sz="1050" smtClean="0">
                <a:solidFill>
                  <a:schemeClr val="tx1">
                    <a:lumMod val="65000"/>
                    <a:lumOff val="35000"/>
                  </a:schemeClr>
                </a:solidFill>
                <a:latin typeface="Noto Sans CJK JP Light" pitchFamily="34" charset="-128"/>
                <a:ea typeface="Noto Sans CJK JP Light" pitchFamily="34" charset="-128"/>
              </a:rPr>
              <a:t> </a:t>
            </a:r>
            <a:endParaRPr kumimoji="1" lang="ja-JP" altLang="en-US" sz="1050" dirty="0">
              <a:solidFill>
                <a:schemeClr val="tx1">
                  <a:lumMod val="65000"/>
                  <a:lumOff val="35000"/>
                </a:schemeClr>
              </a:solidFill>
              <a:latin typeface="Noto Sans CJK JP Light" pitchFamily="34" charset="-128"/>
              <a:ea typeface="Noto Sans CJK JP Light" pitchFamily="34" charset="-128"/>
            </a:endParaRPr>
          </a:p>
        </p:txBody>
      </p:sp>
      <p:sp>
        <p:nvSpPr>
          <p:cNvPr id="4" name="テキスト ボックス 3"/>
          <p:cNvSpPr txBox="1"/>
          <p:nvPr/>
        </p:nvSpPr>
        <p:spPr>
          <a:xfrm>
            <a:off x="136601" y="3563888"/>
            <a:ext cx="4300511" cy="5101397"/>
          </a:xfrm>
          <a:prstGeom prst="rect">
            <a:avLst/>
          </a:prstGeom>
          <a:noFill/>
          <a:ln>
            <a:solidFill>
              <a:schemeClr val="bg1">
                <a:lumMod val="85000"/>
              </a:schemeClr>
            </a:solidFill>
          </a:ln>
        </p:spPr>
        <p:txBody>
          <a:bodyPr wrap="square" rtlCol="0">
            <a:spAutoFit/>
          </a:bodyPr>
          <a:lstStyle/>
          <a:p>
            <a:pPr marL="171450" indent="-171450">
              <a:buFont typeface="Wingdings" panose="05000000000000000000" pitchFamily="2" charset="2"/>
              <a:buChar char="Ø"/>
            </a:pPr>
            <a:r>
              <a:rPr kumimoji="1" lang="ja-JP" altLang="en-US" sz="1050" dirty="0" smtClean="0">
                <a:latin typeface="Noto Sans CJK JP Regular" pitchFamily="34" charset="-128"/>
                <a:ea typeface="Noto Sans CJK JP Regular" pitchFamily="34" charset="-128"/>
              </a:rPr>
              <a:t>本研修の概要とねらい</a:t>
            </a:r>
            <a:endParaRPr kumimoji="1" lang="en-US" altLang="ja-JP" sz="1050" dirty="0" smtClean="0">
              <a:latin typeface="Noto Sans CJK JP Regular" pitchFamily="34" charset="-128"/>
              <a:ea typeface="Noto Sans CJK JP Regular" pitchFamily="34" charset="-128"/>
            </a:endParaRPr>
          </a:p>
          <a:p>
            <a:pPr marL="177800" indent="-177800"/>
            <a:r>
              <a:rPr lang="ja-JP" altLang="en-US" sz="1050" dirty="0">
                <a:latin typeface="Noto Sans CJK JP Light" pitchFamily="34" charset="-128"/>
                <a:ea typeface="Noto Sans CJK JP Light" pitchFamily="34" charset="-128"/>
              </a:rPr>
              <a:t>　各職員が業務状況や知識をチームメンバーや引継ぎ者に対し効果的に共有することで</a:t>
            </a:r>
            <a:r>
              <a:rPr lang="ja-JP" altLang="en-US" sz="1050" dirty="0" smtClean="0">
                <a:latin typeface="Noto Sans CJK JP Light" pitchFamily="34" charset="-128"/>
                <a:ea typeface="Noto Sans CJK JP Light" pitchFamily="34" charset="-128"/>
              </a:rPr>
              <a:t>、チーム力</a:t>
            </a:r>
            <a:r>
              <a:rPr lang="ja-JP" altLang="en-US" sz="1050" dirty="0">
                <a:latin typeface="Noto Sans CJK JP Light" pitchFamily="34" charset="-128"/>
                <a:ea typeface="Noto Sans CJK JP Light" pitchFamily="34" charset="-128"/>
              </a:rPr>
              <a:t>の強化を</a:t>
            </a:r>
            <a:r>
              <a:rPr lang="ja-JP" altLang="en-US" sz="1050" dirty="0" smtClean="0">
                <a:latin typeface="Noto Sans CJK JP Light" pitchFamily="34" charset="-128"/>
                <a:ea typeface="Noto Sans CJK JP Light" pitchFamily="34" charset="-128"/>
              </a:rPr>
              <a:t>図る。</a:t>
            </a:r>
            <a:endParaRPr lang="en-US" altLang="ja-JP" sz="1050" dirty="0" smtClean="0">
              <a:latin typeface="Noto Sans CJK JP Light" pitchFamily="34" charset="-128"/>
              <a:ea typeface="Noto Sans CJK JP Light" pitchFamily="34" charset="-128"/>
            </a:endParaRPr>
          </a:p>
          <a:p>
            <a:pPr marL="177800" indent="-177800"/>
            <a:r>
              <a:rPr lang="ja-JP" altLang="en-US" sz="1050" dirty="0" smtClean="0">
                <a:latin typeface="Noto Sans CJK JP Light" pitchFamily="34" charset="-128"/>
                <a:ea typeface="Noto Sans CJK JP Light" pitchFamily="34" charset="-128"/>
              </a:rPr>
              <a:t>① </a:t>
            </a:r>
            <a:r>
              <a:rPr lang="ja-JP" altLang="en-US" sz="1050" dirty="0">
                <a:latin typeface="Noto Sans CJK JP Light" pitchFamily="34" charset="-128"/>
                <a:ea typeface="Noto Sans CJK JP Light" pitchFamily="34" charset="-128"/>
              </a:rPr>
              <a:t>ナレッジマネジメントの重要性を理解し、知識・情報共有の心構えを</a:t>
            </a:r>
            <a:r>
              <a:rPr lang="ja-JP" altLang="en-US" sz="1050" dirty="0" smtClean="0">
                <a:latin typeface="Noto Sans CJK JP Light" pitchFamily="34" charset="-128"/>
                <a:ea typeface="Noto Sans CJK JP Light" pitchFamily="34" charset="-128"/>
              </a:rPr>
              <a:t>理解する。</a:t>
            </a:r>
            <a:endParaRPr lang="ja-JP" altLang="en-US" sz="1050" dirty="0">
              <a:latin typeface="Noto Sans CJK JP Light" pitchFamily="34" charset="-128"/>
              <a:ea typeface="Noto Sans CJK JP Light" pitchFamily="34" charset="-128"/>
            </a:endParaRPr>
          </a:p>
          <a:p>
            <a:pPr marL="177800" indent="-177800"/>
            <a:r>
              <a:rPr lang="ja-JP" altLang="en-US" sz="1050" dirty="0">
                <a:latin typeface="Noto Sans CJK JP Light" pitchFamily="34" charset="-128"/>
                <a:ea typeface="Noto Sans CJK JP Light" pitchFamily="34" charset="-128"/>
              </a:rPr>
              <a:t>② 異動時の引継ぎを中心に、業務マニュアル作成・活用のポイントを</a:t>
            </a:r>
            <a:r>
              <a:rPr lang="ja-JP" altLang="en-US" sz="1050" dirty="0" smtClean="0">
                <a:latin typeface="Noto Sans CJK JP Light" pitchFamily="34" charset="-128"/>
                <a:ea typeface="Noto Sans CJK JP Light" pitchFamily="34" charset="-128"/>
              </a:rPr>
              <a:t>学ぶ。</a:t>
            </a:r>
            <a:endParaRPr lang="ja-JP" altLang="en-US" sz="1050" dirty="0">
              <a:latin typeface="Noto Sans CJK JP Light" pitchFamily="34" charset="-128"/>
              <a:ea typeface="Noto Sans CJK JP Light" pitchFamily="34" charset="-128"/>
            </a:endParaRPr>
          </a:p>
          <a:p>
            <a:pPr marL="177800" indent="-177800"/>
            <a:r>
              <a:rPr lang="ja-JP" altLang="en-US" sz="1050" dirty="0">
                <a:latin typeface="Noto Sans CJK JP Light" pitchFamily="34" charset="-128"/>
                <a:ea typeface="Noto Sans CJK JP Light" pitchFamily="34" charset="-128"/>
              </a:rPr>
              <a:t>③ かぎられた時間に効率的に口頭で業務引き継ぎをする際の説明ポイントとスキルを学ぶ。</a:t>
            </a:r>
          </a:p>
          <a:p>
            <a:endParaRPr kumimoji="1" lang="en-US" altLang="ja-JP" sz="1050" dirty="0" smtClean="0">
              <a:latin typeface="Noto Sans CJK JP Light" pitchFamily="34" charset="-128"/>
              <a:ea typeface="Noto Sans CJK JP Light" pitchFamily="34" charset="-128"/>
            </a:endParaRPr>
          </a:p>
          <a:p>
            <a:pPr marL="171450" indent="-171450">
              <a:buFont typeface="Wingdings" panose="05000000000000000000" pitchFamily="2" charset="2"/>
              <a:buChar char="Ø"/>
            </a:pPr>
            <a:r>
              <a:rPr lang="ja-JP" altLang="en-US" sz="1050" dirty="0" smtClean="0">
                <a:latin typeface="Noto Sans CJK JP Regular" pitchFamily="34" charset="-128"/>
                <a:ea typeface="Noto Sans CJK JP Regular" pitchFamily="34" charset="-128"/>
              </a:rPr>
              <a:t>主なコンテンツ</a:t>
            </a:r>
            <a:endParaRPr lang="en-US" altLang="ja-JP" sz="1050" dirty="0" smtClean="0">
              <a:latin typeface="Noto Sans CJK JP Regular" pitchFamily="34" charset="-128"/>
              <a:ea typeface="Noto Sans CJK JP Regular" pitchFamily="34" charset="-128"/>
            </a:endParaRPr>
          </a:p>
          <a:p>
            <a:r>
              <a:rPr lang="ja-JP" altLang="en-US" sz="1050" dirty="0" smtClean="0">
                <a:latin typeface="Noto Sans CJK JP Light" pitchFamily="34" charset="-128"/>
                <a:ea typeface="Noto Sans CJK JP Light" pitchFamily="34" charset="-128"/>
              </a:rPr>
              <a:t>　</a:t>
            </a:r>
            <a:r>
              <a:rPr lang="ja-JP" altLang="en-US" sz="1050" dirty="0">
                <a:latin typeface="Noto Sans CJK JP Light" pitchFamily="34" charset="-128"/>
                <a:ea typeface="Noto Sans CJK JP Light" pitchFamily="34" charset="-128"/>
              </a:rPr>
              <a:t>職場内情報共有の基本、業務マニュアル作成の基本、実践・情報共有</a:t>
            </a:r>
            <a:r>
              <a:rPr lang="ja-JP" altLang="en-US" sz="1050" dirty="0" smtClean="0">
                <a:latin typeface="Noto Sans CJK JP Light" pitchFamily="34" charset="-128"/>
                <a:ea typeface="Noto Sans CJK JP Light" pitchFamily="34" charset="-128"/>
              </a:rPr>
              <a:t>、　</a:t>
            </a:r>
            <a:endParaRPr lang="en-US" altLang="ja-JP" sz="1050" dirty="0" smtClean="0">
              <a:latin typeface="Noto Sans CJK JP Light" pitchFamily="34" charset="-128"/>
              <a:ea typeface="Noto Sans CJK JP Light" pitchFamily="34" charset="-128"/>
            </a:endParaRPr>
          </a:p>
          <a:p>
            <a:r>
              <a:rPr lang="ja-JP" altLang="en-US" sz="1050" dirty="0">
                <a:latin typeface="Noto Sans CJK JP Light" pitchFamily="34" charset="-128"/>
                <a:ea typeface="Noto Sans CJK JP Light" pitchFamily="34" charset="-128"/>
              </a:rPr>
              <a:t>　</a:t>
            </a:r>
            <a:r>
              <a:rPr lang="ja-JP" altLang="en-US" sz="1050" dirty="0" smtClean="0">
                <a:latin typeface="Noto Sans CJK JP Light" pitchFamily="34" charset="-128"/>
                <a:ea typeface="Noto Sans CJK JP Light" pitchFamily="34" charset="-128"/>
              </a:rPr>
              <a:t>口頭</a:t>
            </a:r>
            <a:r>
              <a:rPr lang="ja-JP" altLang="en-US" sz="1050" dirty="0">
                <a:latin typeface="Noto Sans CJK JP Light" pitchFamily="34" charset="-128"/>
                <a:ea typeface="Noto Sans CJK JP Light" pitchFamily="34" charset="-128"/>
              </a:rPr>
              <a:t>での伝達の</a:t>
            </a:r>
            <a:r>
              <a:rPr lang="ja-JP" altLang="en-US" sz="1050" dirty="0" smtClean="0">
                <a:latin typeface="Noto Sans CJK JP Light" pitchFamily="34" charset="-128"/>
                <a:ea typeface="Noto Sans CJK JP Light" pitchFamily="34" charset="-128"/>
              </a:rPr>
              <a:t>基本　など（詳細は裏面のタイムテーブルをご参照</a:t>
            </a:r>
            <a:r>
              <a:rPr lang="ja-JP" altLang="en-US" sz="1050" dirty="0" err="1" smtClean="0">
                <a:latin typeface="Noto Sans CJK JP Light" pitchFamily="34" charset="-128"/>
                <a:ea typeface="Noto Sans CJK JP Light" pitchFamily="34" charset="-128"/>
              </a:rPr>
              <a:t>くだ</a:t>
            </a:r>
            <a:endParaRPr lang="en-US" altLang="ja-JP" sz="1050" dirty="0" smtClean="0">
              <a:latin typeface="Noto Sans CJK JP Light" pitchFamily="34" charset="-128"/>
              <a:ea typeface="Noto Sans CJK JP Light" pitchFamily="34" charset="-128"/>
            </a:endParaRPr>
          </a:p>
          <a:p>
            <a:r>
              <a:rPr lang="ja-JP" altLang="en-US" sz="1050" dirty="0">
                <a:latin typeface="Noto Sans CJK JP Light" pitchFamily="34" charset="-128"/>
                <a:ea typeface="Noto Sans CJK JP Light" pitchFamily="34" charset="-128"/>
              </a:rPr>
              <a:t>　</a:t>
            </a:r>
            <a:r>
              <a:rPr lang="ja-JP" altLang="en-US" sz="1050" dirty="0" smtClean="0">
                <a:latin typeface="Noto Sans CJK JP Light" pitchFamily="34" charset="-128"/>
                <a:ea typeface="Noto Sans CJK JP Light" pitchFamily="34" charset="-128"/>
              </a:rPr>
              <a:t>さい）。</a:t>
            </a:r>
            <a:endParaRPr lang="ja-JP" altLang="en-US" sz="1050" dirty="0">
              <a:latin typeface="Noto Sans CJK JP Light" pitchFamily="34" charset="-128"/>
              <a:ea typeface="Noto Sans CJK JP Light" pitchFamily="34" charset="-128"/>
            </a:endParaRPr>
          </a:p>
          <a:p>
            <a:endParaRPr lang="en-US" altLang="ja-JP" sz="1050" dirty="0" smtClean="0">
              <a:latin typeface="Noto Sans CJK JP Light" pitchFamily="34" charset="-128"/>
              <a:ea typeface="Noto Sans CJK JP Light" pitchFamily="34" charset="-128"/>
            </a:endParaRPr>
          </a:p>
          <a:p>
            <a:pPr marL="171450" indent="-171450">
              <a:buFont typeface="Wingdings" panose="05000000000000000000" pitchFamily="2" charset="2"/>
              <a:buChar char="Ø"/>
            </a:pPr>
            <a:r>
              <a:rPr lang="ja-JP" altLang="en-US" sz="1050" dirty="0" smtClean="0">
                <a:latin typeface="Noto Sans CJK JP Light" pitchFamily="34" charset="-128"/>
                <a:ea typeface="Noto Sans CJK JP Regular" pitchFamily="34" charset="-128"/>
              </a:rPr>
              <a:t>演習・ワーク</a:t>
            </a:r>
            <a:endParaRPr lang="en-US" altLang="ja-JP" sz="1050" dirty="0" smtClean="0">
              <a:latin typeface="Noto Sans CJK JP Light" pitchFamily="34" charset="-128"/>
              <a:ea typeface="Noto Sans CJK JP Regular" pitchFamily="34" charset="-128"/>
            </a:endParaRPr>
          </a:p>
          <a:p>
            <a:r>
              <a:rPr lang="ja-JP" altLang="en-US" sz="1050" dirty="0">
                <a:latin typeface="Noto Sans CJK JP Light" pitchFamily="34" charset="-128"/>
                <a:ea typeface="Noto Sans CJK JP Regular" pitchFamily="34" charset="-128"/>
              </a:rPr>
              <a:t>　</a:t>
            </a:r>
            <a:r>
              <a:rPr lang="ja-JP" altLang="en-US" sz="1050" dirty="0" smtClean="0">
                <a:latin typeface="Noto Sans CJK JP Light" pitchFamily="34" charset="-128"/>
                <a:ea typeface="Noto Sans CJK JP Regular" pitchFamily="34" charset="-128"/>
              </a:rPr>
              <a:t>　グループ討議・演習・ロールプレイ等、多数</a:t>
            </a:r>
            <a:endParaRPr lang="en-US" altLang="ja-JP" sz="1050" dirty="0" smtClean="0">
              <a:latin typeface="Noto Sans CJK JP Light" pitchFamily="34" charset="-128"/>
              <a:ea typeface="Noto Sans CJK JP Regular" pitchFamily="34" charset="-128"/>
            </a:endParaRPr>
          </a:p>
          <a:p>
            <a:r>
              <a:rPr lang="ja-JP" altLang="en-US" sz="1050" dirty="0">
                <a:latin typeface="Noto Sans CJK JP Light" pitchFamily="34" charset="-128"/>
                <a:ea typeface="Noto Sans CJK JP Regular" pitchFamily="34" charset="-128"/>
              </a:rPr>
              <a:t>　</a:t>
            </a:r>
            <a:r>
              <a:rPr lang="ja-JP" altLang="en-US" sz="1050" dirty="0" smtClean="0">
                <a:latin typeface="Noto Sans CJK JP Light" pitchFamily="34" charset="-128"/>
                <a:ea typeface="Noto Sans CJK JP Regular" pitchFamily="34" charset="-128"/>
              </a:rPr>
              <a:t>　　例）「マニュアル作成」「引継ぎ演習」「口頭での引継ぎ」など</a:t>
            </a:r>
            <a:endParaRPr lang="en-US" altLang="ja-JP" sz="1050" dirty="0">
              <a:latin typeface="Noto Sans CJK JP Light" pitchFamily="34" charset="-128"/>
              <a:ea typeface="Noto Sans CJK JP Light" pitchFamily="34" charset="-128"/>
            </a:endParaRPr>
          </a:p>
          <a:p>
            <a:r>
              <a:rPr lang="ja-JP" altLang="en-US" sz="1050" dirty="0" smtClean="0">
                <a:latin typeface="Noto Sans CJK JP Light" pitchFamily="34" charset="-128"/>
                <a:ea typeface="Noto Sans CJK JP Light" pitchFamily="34" charset="-128"/>
              </a:rPr>
              <a:t>　</a:t>
            </a:r>
            <a:endParaRPr lang="en-US" altLang="ja-JP" sz="1050" dirty="0" smtClean="0">
              <a:latin typeface="Noto Sans CJK JP Light" pitchFamily="34" charset="-128"/>
              <a:ea typeface="Noto Sans CJK JP Light" pitchFamily="34" charset="-128"/>
            </a:endParaRPr>
          </a:p>
          <a:p>
            <a:endParaRPr lang="en-US" altLang="ja-JP" sz="1050" dirty="0" smtClean="0">
              <a:latin typeface="Noto Sans CJK JP Light" pitchFamily="34" charset="-128"/>
              <a:ea typeface="Noto Sans CJK JP Light" pitchFamily="34" charset="-128"/>
            </a:endParaRPr>
          </a:p>
          <a:p>
            <a:pPr marL="171450" indent="-171450">
              <a:buFont typeface="Wingdings" panose="05000000000000000000" pitchFamily="2" charset="2"/>
              <a:buChar char="Ø"/>
            </a:pPr>
            <a:r>
              <a:rPr lang="ja-JP" altLang="en-US" sz="1050" dirty="0">
                <a:latin typeface="Noto Sans CJK JP Regular" pitchFamily="34" charset="-128"/>
                <a:ea typeface="Noto Sans CJK JP Regular" pitchFamily="34" charset="-128"/>
              </a:rPr>
              <a:t>受講</a:t>
            </a:r>
            <a:r>
              <a:rPr lang="ja-JP" altLang="en-US" sz="1050" dirty="0" smtClean="0">
                <a:latin typeface="Noto Sans CJK JP Regular" pitchFamily="34" charset="-128"/>
                <a:ea typeface="Noto Sans CJK JP Regular" pitchFamily="34" charset="-128"/>
              </a:rPr>
              <a:t>対象</a:t>
            </a:r>
            <a:endParaRPr lang="en-US" altLang="ja-JP" sz="1050" dirty="0" smtClean="0">
              <a:latin typeface="Noto Sans CJK JP Regular" pitchFamily="34" charset="-128"/>
              <a:ea typeface="Noto Sans CJK JP Regular" pitchFamily="34" charset="-128"/>
            </a:endParaRPr>
          </a:p>
          <a:p>
            <a:endParaRPr lang="en-US" altLang="ja-JP" sz="1050" dirty="0">
              <a:latin typeface="Noto Sans CJK JP Light" pitchFamily="34" charset="-128"/>
              <a:ea typeface="Noto Sans CJK JP Light" pitchFamily="34" charset="-128"/>
            </a:endParaRPr>
          </a:p>
          <a:p>
            <a:r>
              <a:rPr lang="ja-JP" altLang="en-US" sz="1050" dirty="0" smtClean="0">
                <a:latin typeface="Noto Sans CJK JP Light" pitchFamily="34" charset="-128"/>
                <a:ea typeface="Noto Sans CJK JP Light" pitchFamily="34" charset="-128"/>
              </a:rPr>
              <a:t>　全職員</a:t>
            </a:r>
            <a:endParaRPr lang="en-US" altLang="ja-JP" sz="1050" dirty="0" smtClean="0">
              <a:latin typeface="Noto Sans CJK JP Light" pitchFamily="34" charset="-128"/>
              <a:ea typeface="Noto Sans CJK JP Light" pitchFamily="34" charset="-128"/>
            </a:endParaRPr>
          </a:p>
          <a:p>
            <a:endParaRPr lang="en-US" altLang="ja-JP" sz="1050" dirty="0" smtClean="0">
              <a:latin typeface="Noto Sans CJK JP Light" pitchFamily="34" charset="-128"/>
              <a:ea typeface="Noto Sans CJK JP Light" pitchFamily="34" charset="-128"/>
            </a:endParaRPr>
          </a:p>
          <a:p>
            <a:pPr marL="171450" indent="-171450">
              <a:buFont typeface="Wingdings" panose="05000000000000000000" pitchFamily="2" charset="2"/>
              <a:buChar char="Ø"/>
            </a:pPr>
            <a:r>
              <a:rPr lang="ja-JP" altLang="en-US" sz="1050" dirty="0" smtClean="0">
                <a:latin typeface="Noto Sans CJK JP Regular" pitchFamily="34" charset="-128"/>
                <a:ea typeface="Noto Sans CJK JP Regular" pitchFamily="34" charset="-128"/>
              </a:rPr>
              <a:t>講師</a:t>
            </a:r>
            <a:r>
              <a:rPr lang="ja-JP" altLang="en-US" sz="1050" dirty="0">
                <a:latin typeface="Noto Sans CJK JP Regular" pitchFamily="34" charset="-128"/>
                <a:ea typeface="Noto Sans CJK JP Regular" pitchFamily="34" charset="-128"/>
              </a:rPr>
              <a:t>から</a:t>
            </a:r>
            <a:r>
              <a:rPr lang="ja-JP" altLang="en-US" sz="1050" dirty="0" smtClean="0">
                <a:latin typeface="Noto Sans CJK JP Regular" pitchFamily="34" charset="-128"/>
                <a:ea typeface="Noto Sans CJK JP Regular" pitchFamily="34" charset="-128"/>
              </a:rPr>
              <a:t>の一言</a:t>
            </a:r>
            <a:endParaRPr lang="en-US" altLang="ja-JP" sz="1050" dirty="0" smtClean="0">
              <a:latin typeface="Noto Sans CJK JP Regular" pitchFamily="34" charset="-128"/>
              <a:ea typeface="Noto Sans CJK JP Regular" pitchFamily="34" charset="-128"/>
            </a:endParaRPr>
          </a:p>
          <a:p>
            <a:endParaRPr lang="ja-JP" altLang="en-US" sz="1050" dirty="0" smtClean="0">
              <a:latin typeface="Noto Sans CJK JP Light" pitchFamily="34" charset="-128"/>
              <a:ea typeface="Noto Sans CJK JP Light" pitchFamily="34" charset="-128"/>
            </a:endParaRPr>
          </a:p>
          <a:p>
            <a:r>
              <a:rPr lang="ja-JP" altLang="en-US" sz="1050" dirty="0" smtClean="0">
                <a:latin typeface="Noto Sans CJK JP Light" pitchFamily="34" charset="-128"/>
                <a:ea typeface="Noto Sans CJK JP Light" pitchFamily="34" charset="-128"/>
              </a:rPr>
              <a:t>　各職員</a:t>
            </a:r>
            <a:r>
              <a:rPr lang="ja-JP" altLang="en-US" sz="1050" dirty="0">
                <a:latin typeface="Noto Sans CJK JP Light" pitchFamily="34" charset="-128"/>
                <a:ea typeface="Noto Sans CJK JP Light" pitchFamily="34" charset="-128"/>
              </a:rPr>
              <a:t>がもつ「暗黙知・経験知」を、わかりやすい引継ぎマニュアル</a:t>
            </a:r>
            <a:r>
              <a:rPr lang="ja-JP" altLang="en-US" sz="1050" dirty="0" smtClean="0">
                <a:latin typeface="Noto Sans CJK JP Light" pitchFamily="34" charset="-128"/>
                <a:ea typeface="Noto Sans CJK JP Light" pitchFamily="34" charset="-128"/>
              </a:rPr>
              <a:t>や</a:t>
            </a:r>
            <a:endParaRPr lang="en-US" altLang="ja-JP" sz="1050" dirty="0" smtClean="0">
              <a:latin typeface="Noto Sans CJK JP Light" pitchFamily="34" charset="-128"/>
              <a:ea typeface="Noto Sans CJK JP Light" pitchFamily="34" charset="-128"/>
            </a:endParaRPr>
          </a:p>
          <a:p>
            <a:r>
              <a:rPr lang="ja-JP" altLang="en-US" sz="1050" dirty="0">
                <a:latin typeface="Noto Sans CJK JP Light" pitchFamily="34" charset="-128"/>
                <a:ea typeface="Noto Sans CJK JP Light" pitchFamily="34" charset="-128"/>
              </a:rPr>
              <a:t>　</a:t>
            </a:r>
            <a:r>
              <a:rPr lang="ja-JP" altLang="en-US" sz="1050" dirty="0" smtClean="0">
                <a:latin typeface="Noto Sans CJK JP Light" pitchFamily="34" charset="-128"/>
                <a:ea typeface="Noto Sans CJK JP Light" pitchFamily="34" charset="-128"/>
              </a:rPr>
              <a:t>説明</a:t>
            </a:r>
            <a:r>
              <a:rPr lang="ja-JP" altLang="en-US" sz="1050" dirty="0">
                <a:latin typeface="Noto Sans CJK JP Light" pitchFamily="34" charset="-128"/>
                <a:ea typeface="Noto Sans CJK JP Light" pitchFamily="34" charset="-128"/>
              </a:rPr>
              <a:t>という「形式知」</a:t>
            </a:r>
            <a:r>
              <a:rPr lang="ja-JP" altLang="en-US" sz="1050" dirty="0" smtClean="0">
                <a:latin typeface="Noto Sans CJK JP Light" pitchFamily="34" charset="-128"/>
                <a:ea typeface="Noto Sans CJK JP Light" pitchFamily="34" charset="-128"/>
              </a:rPr>
              <a:t>に置き換える</a:t>
            </a:r>
            <a:r>
              <a:rPr lang="ja-JP" altLang="en-US" sz="1050" dirty="0">
                <a:latin typeface="Noto Sans CJK JP Light" pitchFamily="34" charset="-128"/>
                <a:ea typeface="Noto Sans CJK JP Light" pitchFamily="34" charset="-128"/>
              </a:rPr>
              <a:t>コツを学んでいただきます。</a:t>
            </a:r>
          </a:p>
          <a:p>
            <a:endParaRPr lang="en-US" altLang="ja-JP" sz="1050" dirty="0" smtClean="0">
              <a:latin typeface="Noto Sans CJK JP Light" pitchFamily="34" charset="-128"/>
              <a:ea typeface="Noto Sans CJK JP Light" pitchFamily="34" charset="-128"/>
            </a:endParaRPr>
          </a:p>
          <a:p>
            <a:endParaRPr lang="en-US" altLang="ja-JP" sz="1050" dirty="0">
              <a:latin typeface="Noto Sans CJK JP Light" pitchFamily="34" charset="-128"/>
              <a:ea typeface="Noto Sans CJK JP Light" pitchFamily="34" charset="-128"/>
            </a:endParaRPr>
          </a:p>
          <a:p>
            <a:endParaRPr kumimoji="1" lang="ja-JP" altLang="en-US" sz="1050" dirty="0">
              <a:latin typeface="Noto Sans CJK JP Light" pitchFamily="34" charset="-128"/>
              <a:ea typeface="Noto Sans CJK JP Light" pitchFamily="34" charset="-128"/>
            </a:endParaRPr>
          </a:p>
        </p:txBody>
      </p:sp>
      <p:sp>
        <p:nvSpPr>
          <p:cNvPr id="14" name="角丸四角形 13"/>
          <p:cNvSpPr/>
          <p:nvPr/>
        </p:nvSpPr>
        <p:spPr bwMode="auto">
          <a:xfrm>
            <a:off x="188640" y="1608056"/>
            <a:ext cx="1008112" cy="254000"/>
          </a:xfrm>
          <a:prstGeom prst="roundRect">
            <a:avLst/>
          </a:prstGeom>
          <a:solidFill>
            <a:srgbClr val="CC3300"/>
          </a:solidFill>
          <a:ln>
            <a:noFill/>
          </a:ln>
          <a:effectLst/>
          <a:extLst/>
        </p:spPr>
        <p:txBody>
          <a:bodyPr wrap="none" rtlCol="0" anchor="ct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pPr algn="ctr" eaLnBrk="1" hangingPunct="1">
              <a:lnSpc>
                <a:spcPct val="90000"/>
              </a:lnSpc>
            </a:pPr>
            <a:r>
              <a:rPr kumimoji="1" lang="en-US" altLang="ja-JP" sz="1600" b="1" i="1" dirty="0" smtClean="0">
                <a:solidFill>
                  <a:schemeClr val="bg1"/>
                </a:solidFill>
                <a:latin typeface="Book Antiqua" pitchFamily="18" charset="0"/>
              </a:rPr>
              <a:t>Revised</a:t>
            </a:r>
            <a:endParaRPr kumimoji="1" lang="ja-JP" altLang="en-US" sz="1600" b="1" i="1" dirty="0" smtClean="0">
              <a:solidFill>
                <a:schemeClr val="bg1"/>
              </a:solidFill>
              <a:latin typeface="Book Antiqua" pitchFamily="18" charset="0"/>
            </a:endParaRPr>
          </a:p>
        </p:txBody>
      </p:sp>
      <p:pic>
        <p:nvPicPr>
          <p:cNvPr id="15" name="Picture 2" descr="\\osa115\共有フォルダ\公務協力グループ\7講師説明会・研究会\２その他　説明会・研究会\H27年度（女性・業務改善・人事制度）\H27.7.30女性活躍推進説明会\写真\三枝先生.bmp"/>
          <p:cNvPicPr>
            <a:picLocks noChangeAspect="1" noChangeArrowheads="1"/>
          </p:cNvPicPr>
          <p:nvPr/>
        </p:nvPicPr>
        <p:blipFill rotWithShape="1">
          <a:blip r:embed="rId3">
            <a:extLst>
              <a:ext uri="{28A0092B-C50C-407E-A947-70E740481C1C}">
                <a14:useLocalDpi xmlns:a14="http://schemas.microsoft.com/office/drawing/2010/main" val="0"/>
              </a:ext>
            </a:extLst>
          </a:blip>
          <a:srcRect l="40203" r="4279" b="5639"/>
          <a:stretch/>
        </p:blipFill>
        <p:spPr bwMode="auto">
          <a:xfrm>
            <a:off x="4903807" y="1493843"/>
            <a:ext cx="1526181" cy="19454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943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4"/>
          <p:cNvSpPr>
            <a:spLocks noChangeArrowheads="1"/>
          </p:cNvSpPr>
          <p:nvPr/>
        </p:nvSpPr>
        <p:spPr bwMode="auto">
          <a:xfrm>
            <a:off x="0" y="1"/>
            <a:ext cx="6858000" cy="683568"/>
          </a:xfrm>
          <a:prstGeom prst="rect">
            <a:avLst/>
          </a:prstGeom>
          <a:solidFill>
            <a:schemeClr val="accent1">
              <a:lumMod val="50000"/>
            </a:schemeClr>
          </a:solidFill>
          <a:ln>
            <a:noFill/>
          </a:ln>
          <a:effectLst/>
          <a:extLst/>
        </p:spPr>
        <p:txBody>
          <a:bodyPr wrap="none" anchor="t"/>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r>
              <a:rPr lang="ja-JP" altLang="en-US" sz="2000" dirty="0" smtClean="0">
                <a:solidFill>
                  <a:schemeClr val="bg1"/>
                </a:solidFill>
                <a:latin typeface="Noto Sans CJK JP Bold" pitchFamily="34" charset="-128"/>
                <a:ea typeface="Noto Sans CJK JP Bold" pitchFamily="34" charset="-128"/>
              </a:rPr>
              <a:t>ナレッジマネジメント</a:t>
            </a:r>
            <a:endParaRPr lang="ja-JP" altLang="en-US" sz="2000" dirty="0">
              <a:solidFill>
                <a:schemeClr val="bg1"/>
              </a:solidFill>
              <a:latin typeface="Noto Sans CJK JP Bold" pitchFamily="34" charset="-128"/>
              <a:ea typeface="Noto Sans CJK JP Bold" pitchFamily="34" charset="-128"/>
            </a:endParaRPr>
          </a:p>
          <a:p>
            <a:pPr eaLnBrk="1" hangingPunct="1">
              <a:lnSpc>
                <a:spcPct val="150000"/>
              </a:lnSpc>
            </a:pPr>
            <a:r>
              <a:rPr lang="en-US" altLang="ja-JP" sz="1200" dirty="0" smtClean="0">
                <a:solidFill>
                  <a:schemeClr val="bg1"/>
                </a:solidFill>
                <a:latin typeface="Noto Sans CJK JP Bold" pitchFamily="34" charset="-128"/>
                <a:ea typeface="Noto Sans CJK JP Bold" pitchFamily="34" charset="-128"/>
              </a:rPr>
              <a:t>1</a:t>
            </a:r>
            <a:r>
              <a:rPr lang="ja-JP" altLang="en-US" sz="1200" dirty="0" smtClean="0">
                <a:solidFill>
                  <a:schemeClr val="bg1"/>
                </a:solidFill>
                <a:latin typeface="Noto Sans CJK JP Bold" pitchFamily="34" charset="-128"/>
                <a:ea typeface="Noto Sans CJK JP Bold" pitchFamily="34" charset="-128"/>
              </a:rPr>
              <a:t>日研修タイムテーブル案</a:t>
            </a:r>
            <a:endParaRPr lang="en-US" altLang="ja-JP" sz="1200" dirty="0">
              <a:solidFill>
                <a:schemeClr val="bg1"/>
              </a:solidFill>
              <a:latin typeface="Noto Sans CJK JP Bold" pitchFamily="34" charset="-128"/>
              <a:ea typeface="Noto Sans CJK JP Bold" pitchFamily="34" charset="-128"/>
            </a:endParaRPr>
          </a:p>
        </p:txBody>
      </p:sp>
      <p:sp>
        <p:nvSpPr>
          <p:cNvPr id="19" name="正方形/長方形 18"/>
          <p:cNvSpPr/>
          <p:nvPr/>
        </p:nvSpPr>
        <p:spPr bwMode="auto">
          <a:xfrm>
            <a:off x="2580" y="8977828"/>
            <a:ext cx="6883400" cy="166172"/>
          </a:xfrm>
          <a:prstGeom prst="rect">
            <a:avLst/>
          </a:prstGeom>
          <a:solidFill>
            <a:schemeClr val="accent1">
              <a:lumMod val="50000"/>
            </a:schemeClr>
          </a:solidFill>
          <a:ln>
            <a:noFill/>
          </a:ln>
          <a:effectLst/>
          <a:extLst/>
        </p:spPr>
        <p:txBody>
          <a:bodyPr wrap="none" rtlCol="0" anchor="ctr"/>
          <a:lstStyle/>
          <a:p>
            <a:pPr eaLnBrk="1" hangingPunct="1">
              <a:lnSpc>
                <a:spcPct val="90000"/>
              </a:lnSpc>
            </a:pPr>
            <a:r>
              <a:rPr kumimoji="1" lang="ja-JP" altLang="en-US" sz="1600" b="1" dirty="0" smtClean="0">
                <a:solidFill>
                  <a:schemeClr val="bg1"/>
                </a:solidFill>
                <a:latin typeface="Book Antiqua" pitchFamily="18" charset="0"/>
              </a:rPr>
              <a:t>　</a:t>
            </a:r>
            <a:endParaRPr kumimoji="1" lang="ja-JP" altLang="en-US" sz="1600" b="1" i="1" dirty="0" smtClean="0">
              <a:solidFill>
                <a:srgbClr val="C00000"/>
              </a:solidFill>
              <a:latin typeface="Book Antiqua" pitchFamily="18" charset="0"/>
            </a:endParaRPr>
          </a:p>
        </p:txBody>
      </p:sp>
      <p:sp>
        <p:nvSpPr>
          <p:cNvPr id="7" name="テキスト ボックス 6"/>
          <p:cNvSpPr txBox="1"/>
          <p:nvPr/>
        </p:nvSpPr>
        <p:spPr>
          <a:xfrm>
            <a:off x="-4514" y="8227791"/>
            <a:ext cx="4945682" cy="769441"/>
          </a:xfrm>
          <a:prstGeom prst="rect">
            <a:avLst/>
          </a:prstGeom>
          <a:noFill/>
        </p:spPr>
        <p:txBody>
          <a:bodyPr wrap="square" rtlCol="0">
            <a:spAutoFit/>
          </a:bodyPr>
          <a:lstStyle/>
          <a:p>
            <a:r>
              <a:rPr lang="ja-JP" altLang="en-US" sz="1100" dirty="0" smtClean="0"/>
              <a:t>一般社団法人　日本経営協会　関西本部</a:t>
            </a:r>
            <a:endParaRPr lang="en-US" altLang="ja-JP" sz="1100" dirty="0" smtClean="0"/>
          </a:p>
          <a:p>
            <a:r>
              <a:rPr kumimoji="1" lang="ja-JP" altLang="en-US" sz="1100" dirty="0" smtClean="0"/>
              <a:t>〒</a:t>
            </a:r>
            <a:r>
              <a:rPr kumimoji="1" lang="en-US" altLang="ja-JP" sz="1100" dirty="0" smtClean="0"/>
              <a:t>550-0004</a:t>
            </a:r>
            <a:r>
              <a:rPr kumimoji="1" lang="ja-JP" altLang="en-US" sz="1100" dirty="0" smtClean="0"/>
              <a:t>　大阪市西区靭本町</a:t>
            </a:r>
            <a:r>
              <a:rPr kumimoji="1" lang="en-US" altLang="ja-JP" sz="1100" dirty="0" smtClean="0"/>
              <a:t>1-8-4</a:t>
            </a:r>
            <a:r>
              <a:rPr kumimoji="1" lang="ja-JP" altLang="en-US" sz="1100" dirty="0" smtClean="0"/>
              <a:t>（大阪科学技術センタービル）</a:t>
            </a:r>
            <a:endParaRPr kumimoji="1" lang="en-US" altLang="ja-JP" sz="1100" dirty="0" smtClean="0"/>
          </a:p>
          <a:p>
            <a:r>
              <a:rPr lang="ja-JP" altLang="en-US" sz="1100" dirty="0" smtClean="0"/>
              <a:t>電話　</a:t>
            </a:r>
            <a:r>
              <a:rPr lang="en-US" altLang="ja-JP" sz="1100" dirty="0" smtClean="0"/>
              <a:t>06-6443-6925</a:t>
            </a:r>
            <a:r>
              <a:rPr lang="ja-JP" altLang="en-US" sz="1100" dirty="0" smtClean="0"/>
              <a:t>　　</a:t>
            </a:r>
            <a:r>
              <a:rPr lang="en-US" altLang="ja-JP" sz="1100" dirty="0" smtClean="0"/>
              <a:t>FAX</a:t>
            </a:r>
            <a:r>
              <a:rPr lang="ja-JP" altLang="en-US" sz="1100" dirty="0" smtClean="0"/>
              <a:t>　</a:t>
            </a:r>
            <a:r>
              <a:rPr lang="en-US" altLang="ja-JP" sz="1100" dirty="0" smtClean="0"/>
              <a:t>06-6441-4319</a:t>
            </a:r>
          </a:p>
          <a:p>
            <a:r>
              <a:rPr kumimoji="1" lang="en-US" altLang="ja-JP" sz="1100" dirty="0" smtClean="0"/>
              <a:t>URL  http://www.noma.or.jp</a:t>
            </a:r>
          </a:p>
        </p:txBody>
      </p:sp>
      <p:sp>
        <p:nvSpPr>
          <p:cNvPr id="12" name="正方形/長方形 11"/>
          <p:cNvSpPr/>
          <p:nvPr/>
        </p:nvSpPr>
        <p:spPr bwMode="auto">
          <a:xfrm>
            <a:off x="-4514" y="7895446"/>
            <a:ext cx="6862514" cy="265876"/>
          </a:xfrm>
          <a:prstGeom prst="rect">
            <a:avLst/>
          </a:prstGeom>
          <a:solidFill>
            <a:schemeClr val="accent1">
              <a:lumMod val="50000"/>
            </a:schemeClr>
          </a:solidFill>
          <a:ln>
            <a:noFill/>
          </a:ln>
          <a:effectLst/>
          <a:extLst/>
        </p:spPr>
        <p:txBody>
          <a:bodyPr wrap="none" rtlCol="0" anchor="ctr"/>
          <a:lstStyle/>
          <a:p>
            <a:pPr eaLnBrk="1" hangingPunct="1">
              <a:lnSpc>
                <a:spcPct val="90000"/>
              </a:lnSpc>
            </a:pPr>
            <a:r>
              <a:rPr kumimoji="1" lang="ja-JP" altLang="en-US" sz="1200" dirty="0" smtClean="0">
                <a:solidFill>
                  <a:schemeClr val="bg1"/>
                </a:solidFill>
                <a:latin typeface="Noto Sans CJK JP Medium" pitchFamily="34" charset="-128"/>
                <a:ea typeface="Noto Sans CJK JP Medium" pitchFamily="34" charset="-128"/>
              </a:rPr>
              <a:t>本研修に関するお問い合わせ</a:t>
            </a:r>
            <a:endParaRPr kumimoji="1" lang="ja-JP" altLang="en-US" sz="1200" i="1" dirty="0" smtClean="0">
              <a:solidFill>
                <a:schemeClr val="bg1"/>
              </a:solidFill>
              <a:latin typeface="Noto Sans CJK JP Medium" pitchFamily="34" charset="-128"/>
              <a:ea typeface="Noto Sans CJK JP Medium" pitchFamily="34" charset="-128"/>
            </a:endParaRPr>
          </a:p>
        </p:txBody>
      </p:sp>
      <p:sp>
        <p:nvSpPr>
          <p:cNvPr id="8" name="角丸四角形 7"/>
          <p:cNvSpPr/>
          <p:nvPr/>
        </p:nvSpPr>
        <p:spPr bwMode="auto">
          <a:xfrm>
            <a:off x="116632" y="6387792"/>
            <a:ext cx="3261568" cy="1374716"/>
          </a:xfrm>
          <a:prstGeom prst="roundRect">
            <a:avLst/>
          </a:prstGeom>
          <a:noFill/>
          <a:ln w="28575">
            <a:solidFill>
              <a:schemeClr val="accent1">
                <a:lumMod val="50000"/>
              </a:schemeClr>
            </a:solidFill>
          </a:ln>
          <a:effectLst/>
          <a:extLst/>
        </p:spPr>
        <p:txBody>
          <a:bodyPr wrap="none" rtlCol="0" anchor="t"/>
          <a:lstStyle/>
          <a:p>
            <a:pPr eaLnBrk="1" hangingPunct="1">
              <a:lnSpc>
                <a:spcPct val="90000"/>
              </a:lnSpc>
            </a:pPr>
            <a:r>
              <a:rPr kumimoji="1" lang="ja-JP" altLang="en-US" sz="1200" dirty="0" smtClean="0">
                <a:solidFill>
                  <a:srgbClr val="B08200"/>
                </a:solidFill>
                <a:latin typeface="Book Antiqua" pitchFamily="18" charset="0"/>
              </a:rPr>
              <a:t>■本研修を受講した研修生の感想</a:t>
            </a:r>
            <a:endParaRPr kumimoji="1" lang="en-US" altLang="ja-JP" sz="1200" dirty="0" smtClean="0">
              <a:solidFill>
                <a:srgbClr val="B08200"/>
              </a:solidFill>
              <a:latin typeface="Book Antiqua" pitchFamily="18" charset="0"/>
            </a:endParaRPr>
          </a:p>
          <a:p>
            <a:pPr eaLnBrk="1" hangingPunct="1">
              <a:lnSpc>
                <a:spcPct val="90000"/>
              </a:lnSpc>
            </a:pPr>
            <a:endParaRPr lang="en-US" altLang="ja-JP" sz="1100" dirty="0" smtClean="0">
              <a:solidFill>
                <a:srgbClr val="B08200"/>
              </a:solidFill>
              <a:latin typeface="Book Antiqua" pitchFamily="18" charset="0"/>
            </a:endParaRPr>
          </a:p>
          <a:p>
            <a:pPr>
              <a:lnSpc>
                <a:spcPct val="90000"/>
              </a:lnSpc>
            </a:pPr>
            <a:r>
              <a:rPr lang="ja-JP" altLang="en-US" sz="1100" dirty="0" smtClean="0">
                <a:solidFill>
                  <a:schemeClr val="tx1">
                    <a:lumMod val="75000"/>
                    <a:lumOff val="25000"/>
                  </a:schemeClr>
                </a:solidFill>
                <a:latin typeface="Book Antiqua" pitchFamily="18" charset="0"/>
              </a:rPr>
              <a:t>☞自治体職員として、必須の能力だと感じました。</a:t>
            </a:r>
            <a:endParaRPr lang="en-US" altLang="ja-JP" sz="1100" dirty="0" smtClean="0">
              <a:solidFill>
                <a:schemeClr val="tx1">
                  <a:lumMod val="75000"/>
                  <a:lumOff val="25000"/>
                </a:schemeClr>
              </a:solidFill>
              <a:latin typeface="Book Antiqua" pitchFamily="18" charset="0"/>
            </a:endParaRPr>
          </a:p>
          <a:p>
            <a:pPr>
              <a:lnSpc>
                <a:spcPct val="90000"/>
              </a:lnSpc>
            </a:pPr>
            <a:r>
              <a:rPr lang="ja-JP" altLang="en-US" sz="1100" dirty="0" smtClean="0">
                <a:solidFill>
                  <a:schemeClr val="tx1">
                    <a:lumMod val="75000"/>
                    <a:lumOff val="25000"/>
                  </a:schemeClr>
                </a:solidFill>
                <a:latin typeface="Book Antiqua" pitchFamily="18" charset="0"/>
              </a:rPr>
              <a:t>☞「引継ぎの時期」だけでなく、常にナレッジ</a:t>
            </a:r>
            <a:endParaRPr lang="en-US" altLang="ja-JP" sz="1100" dirty="0" smtClean="0">
              <a:solidFill>
                <a:schemeClr val="tx1">
                  <a:lumMod val="75000"/>
                  <a:lumOff val="25000"/>
                </a:schemeClr>
              </a:solidFill>
              <a:latin typeface="Book Antiqua" pitchFamily="18" charset="0"/>
            </a:endParaRPr>
          </a:p>
          <a:p>
            <a:pPr>
              <a:lnSpc>
                <a:spcPct val="90000"/>
              </a:lnSpc>
            </a:pPr>
            <a:r>
              <a:rPr lang="ja-JP" altLang="en-US" sz="1100" dirty="0">
                <a:solidFill>
                  <a:schemeClr val="tx1">
                    <a:lumMod val="75000"/>
                    <a:lumOff val="25000"/>
                  </a:schemeClr>
                </a:solidFill>
                <a:latin typeface="Book Antiqua" pitchFamily="18" charset="0"/>
              </a:rPr>
              <a:t>　</a:t>
            </a:r>
            <a:r>
              <a:rPr lang="ja-JP" altLang="en-US" sz="1100" dirty="0" smtClean="0">
                <a:solidFill>
                  <a:schemeClr val="tx1">
                    <a:lumMod val="75000"/>
                    <a:lumOff val="25000"/>
                  </a:schemeClr>
                </a:solidFill>
                <a:latin typeface="Book Antiqua" pitchFamily="18" charset="0"/>
              </a:rPr>
              <a:t>　マネジメントを考えておく必要があることが</a:t>
            </a:r>
            <a:endParaRPr lang="en-US" altLang="ja-JP" sz="1100" dirty="0" smtClean="0">
              <a:solidFill>
                <a:schemeClr val="tx1">
                  <a:lumMod val="75000"/>
                  <a:lumOff val="25000"/>
                </a:schemeClr>
              </a:solidFill>
              <a:latin typeface="Book Antiqua" pitchFamily="18" charset="0"/>
            </a:endParaRPr>
          </a:p>
          <a:p>
            <a:pPr>
              <a:lnSpc>
                <a:spcPct val="90000"/>
              </a:lnSpc>
            </a:pPr>
            <a:r>
              <a:rPr lang="ja-JP" altLang="en-US" sz="1100" dirty="0">
                <a:solidFill>
                  <a:schemeClr val="tx1">
                    <a:lumMod val="75000"/>
                    <a:lumOff val="25000"/>
                  </a:schemeClr>
                </a:solidFill>
                <a:latin typeface="Book Antiqua" pitchFamily="18" charset="0"/>
              </a:rPr>
              <a:t>　</a:t>
            </a:r>
            <a:r>
              <a:rPr lang="ja-JP" altLang="en-US" sz="1100" dirty="0" smtClean="0">
                <a:solidFill>
                  <a:schemeClr val="tx1">
                    <a:lumMod val="75000"/>
                    <a:lumOff val="25000"/>
                  </a:schemeClr>
                </a:solidFill>
                <a:latin typeface="Book Antiqua" pitchFamily="18" charset="0"/>
              </a:rPr>
              <a:t>　理解できました。</a:t>
            </a:r>
            <a:endParaRPr lang="en-US" altLang="ja-JP" sz="1100" dirty="0" smtClean="0">
              <a:solidFill>
                <a:schemeClr val="tx1">
                  <a:lumMod val="75000"/>
                  <a:lumOff val="25000"/>
                </a:schemeClr>
              </a:solidFill>
              <a:latin typeface="Book Antiqua" pitchFamily="18" charset="0"/>
            </a:endParaRPr>
          </a:p>
          <a:p>
            <a:pPr>
              <a:lnSpc>
                <a:spcPct val="90000"/>
              </a:lnSpc>
            </a:pPr>
            <a:endParaRPr lang="en-US" altLang="ja-JP" sz="1100" dirty="0">
              <a:solidFill>
                <a:srgbClr val="B08200"/>
              </a:solidFill>
              <a:latin typeface="Book Antiqua" pitchFamily="18" charset="0"/>
            </a:endParaRPr>
          </a:p>
        </p:txBody>
      </p:sp>
      <p:sp>
        <p:nvSpPr>
          <p:cNvPr id="11" name="角丸四角形 10"/>
          <p:cNvSpPr/>
          <p:nvPr/>
        </p:nvSpPr>
        <p:spPr bwMode="auto">
          <a:xfrm>
            <a:off x="3479800" y="6387792"/>
            <a:ext cx="3261568" cy="1374716"/>
          </a:xfrm>
          <a:prstGeom prst="roundRect">
            <a:avLst/>
          </a:prstGeom>
          <a:noFill/>
          <a:ln w="28575">
            <a:solidFill>
              <a:schemeClr val="accent1">
                <a:lumMod val="50000"/>
              </a:schemeClr>
            </a:solidFill>
          </a:ln>
          <a:effectLst/>
          <a:extLst/>
        </p:spPr>
        <p:txBody>
          <a:bodyPr wrap="none" rtlCol="0" anchor="t"/>
          <a:lstStyle/>
          <a:p>
            <a:pPr eaLnBrk="1" hangingPunct="1">
              <a:lnSpc>
                <a:spcPct val="90000"/>
              </a:lnSpc>
            </a:pPr>
            <a:r>
              <a:rPr kumimoji="1" lang="ja-JP" altLang="en-US" sz="1200" dirty="0" smtClean="0">
                <a:solidFill>
                  <a:srgbClr val="B08200"/>
                </a:solidFill>
                <a:latin typeface="Book Antiqua" pitchFamily="18" charset="0"/>
              </a:rPr>
              <a:t>■本研修コーディネート担当者からの</a:t>
            </a:r>
            <a:endParaRPr kumimoji="1" lang="en-US" altLang="ja-JP" sz="1200" dirty="0" smtClean="0">
              <a:solidFill>
                <a:srgbClr val="B08200"/>
              </a:solidFill>
              <a:latin typeface="Book Antiqua" pitchFamily="18" charset="0"/>
            </a:endParaRPr>
          </a:p>
          <a:p>
            <a:pPr eaLnBrk="1" hangingPunct="1">
              <a:lnSpc>
                <a:spcPct val="90000"/>
              </a:lnSpc>
            </a:pPr>
            <a:r>
              <a:rPr lang="ja-JP" altLang="en-US" sz="1200" dirty="0" smtClean="0">
                <a:solidFill>
                  <a:srgbClr val="B08200"/>
                </a:solidFill>
                <a:latin typeface="Book Antiqua" pitchFamily="18" charset="0"/>
              </a:rPr>
              <a:t>ワンポイントメッセージ</a:t>
            </a:r>
            <a:endParaRPr lang="en-US" altLang="ja-JP" sz="1200" dirty="0" smtClean="0">
              <a:solidFill>
                <a:srgbClr val="B08200"/>
              </a:solidFill>
              <a:latin typeface="Book Antiqua" pitchFamily="18" charset="0"/>
            </a:endParaRPr>
          </a:p>
          <a:p>
            <a:pPr>
              <a:lnSpc>
                <a:spcPct val="90000"/>
              </a:lnSpc>
            </a:pPr>
            <a:endParaRPr lang="en-US" altLang="ja-JP" sz="1200" dirty="0" smtClean="0">
              <a:solidFill>
                <a:schemeClr val="tx1">
                  <a:lumMod val="75000"/>
                  <a:lumOff val="25000"/>
                </a:schemeClr>
              </a:solidFill>
              <a:latin typeface="Book Antiqua" pitchFamily="18" charset="0"/>
            </a:endParaRPr>
          </a:p>
          <a:p>
            <a:pPr>
              <a:lnSpc>
                <a:spcPct val="90000"/>
              </a:lnSpc>
            </a:pPr>
            <a:r>
              <a:rPr lang="ja-JP" altLang="en-US" sz="1100" dirty="0" smtClean="0">
                <a:solidFill>
                  <a:schemeClr val="tx1">
                    <a:lumMod val="75000"/>
                    <a:lumOff val="25000"/>
                  </a:schemeClr>
                </a:solidFill>
                <a:latin typeface="+mn-ea"/>
              </a:rPr>
              <a:t>☞引継ぎのロールプレイ・フィードバックを通じて、</a:t>
            </a:r>
            <a:endParaRPr lang="en-US" altLang="ja-JP" sz="1100" dirty="0" smtClean="0">
              <a:solidFill>
                <a:schemeClr val="tx1">
                  <a:lumMod val="75000"/>
                  <a:lumOff val="25000"/>
                </a:schemeClr>
              </a:solidFill>
              <a:latin typeface="+mn-ea"/>
            </a:endParaRPr>
          </a:p>
          <a:p>
            <a:pPr>
              <a:lnSpc>
                <a:spcPct val="90000"/>
              </a:lnSpc>
            </a:pPr>
            <a:r>
              <a:rPr kumimoji="1" lang="ja-JP" altLang="en-US" sz="1100" dirty="0">
                <a:solidFill>
                  <a:schemeClr val="tx1">
                    <a:lumMod val="75000"/>
                    <a:lumOff val="25000"/>
                  </a:schemeClr>
                </a:solidFill>
                <a:latin typeface="+mn-ea"/>
              </a:rPr>
              <a:t>　</a:t>
            </a:r>
            <a:r>
              <a:rPr kumimoji="1" lang="ja-JP" altLang="en-US" sz="1100" dirty="0" smtClean="0">
                <a:solidFill>
                  <a:schemeClr val="tx1">
                    <a:lumMod val="75000"/>
                    <a:lumOff val="25000"/>
                  </a:schemeClr>
                </a:solidFill>
                <a:latin typeface="+mn-ea"/>
              </a:rPr>
              <a:t>　実践的なナレッジマネジメントのスキルを身に</a:t>
            </a:r>
            <a:endParaRPr kumimoji="1" lang="en-US" altLang="ja-JP" sz="1100" dirty="0" smtClean="0">
              <a:solidFill>
                <a:schemeClr val="tx1">
                  <a:lumMod val="75000"/>
                  <a:lumOff val="25000"/>
                </a:schemeClr>
              </a:solidFill>
              <a:latin typeface="+mn-ea"/>
            </a:endParaRPr>
          </a:p>
          <a:p>
            <a:pPr>
              <a:lnSpc>
                <a:spcPct val="90000"/>
              </a:lnSpc>
            </a:pPr>
            <a:r>
              <a:rPr lang="ja-JP" altLang="en-US" sz="1100" dirty="0">
                <a:solidFill>
                  <a:schemeClr val="tx1">
                    <a:lumMod val="75000"/>
                    <a:lumOff val="25000"/>
                  </a:schemeClr>
                </a:solidFill>
                <a:latin typeface="+mn-ea"/>
              </a:rPr>
              <a:t>　</a:t>
            </a:r>
            <a:r>
              <a:rPr lang="ja-JP" altLang="en-US" sz="1100" dirty="0" smtClean="0">
                <a:solidFill>
                  <a:schemeClr val="tx1">
                    <a:lumMod val="75000"/>
                    <a:lumOff val="25000"/>
                  </a:schemeClr>
                </a:solidFill>
                <a:latin typeface="+mn-ea"/>
              </a:rPr>
              <a:t>　つけることができる研修です。</a:t>
            </a:r>
            <a:endParaRPr kumimoji="1" lang="ja-JP" altLang="en-US" sz="1100" dirty="0" smtClean="0">
              <a:solidFill>
                <a:schemeClr val="tx1">
                  <a:lumMod val="65000"/>
                  <a:lumOff val="35000"/>
                </a:schemeClr>
              </a:solidFill>
              <a:latin typeface="Book Antiqua" pitchFamily="18" charset="0"/>
            </a:endParaRPr>
          </a:p>
        </p:txBody>
      </p:sp>
      <p:graphicFrame>
        <p:nvGraphicFramePr>
          <p:cNvPr id="9" name="表 8"/>
          <p:cNvGraphicFramePr>
            <a:graphicFrameLocks noGrp="1"/>
          </p:cNvGraphicFramePr>
          <p:nvPr>
            <p:extLst>
              <p:ext uri="{D42A27DB-BD31-4B8C-83A1-F6EECF244321}">
                <p14:modId xmlns:p14="http://schemas.microsoft.com/office/powerpoint/2010/main" val="18766140"/>
              </p:ext>
            </p:extLst>
          </p:nvPr>
        </p:nvGraphicFramePr>
        <p:xfrm>
          <a:off x="114375" y="740563"/>
          <a:ext cx="6624736" cy="5551819"/>
        </p:xfrm>
        <a:graphic>
          <a:graphicData uri="http://schemas.openxmlformats.org/drawingml/2006/table">
            <a:tbl>
              <a:tblPr firstRow="1" firstCol="1" lastRow="1" lastCol="1" bandRow="1" bandCol="1">
                <a:tableStyleId>{5940675A-B579-460E-94D1-54222C63F5DA}</a:tableStyleId>
              </a:tblPr>
              <a:tblGrid>
                <a:gridCol w="3264285">
                  <a:extLst>
                    <a:ext uri="{9D8B030D-6E8A-4147-A177-3AD203B41FA5}">
                      <a16:colId xmlns:a16="http://schemas.microsoft.com/office/drawing/2014/main" val="20000"/>
                    </a:ext>
                  </a:extLst>
                </a:gridCol>
                <a:gridCol w="3360451">
                  <a:extLst>
                    <a:ext uri="{9D8B030D-6E8A-4147-A177-3AD203B41FA5}">
                      <a16:colId xmlns:a16="http://schemas.microsoft.com/office/drawing/2014/main" val="20001"/>
                    </a:ext>
                  </a:extLst>
                </a:gridCol>
              </a:tblGrid>
              <a:tr h="178248">
                <a:tc>
                  <a:txBody>
                    <a:bodyPr/>
                    <a:lstStyle/>
                    <a:p>
                      <a:pPr algn="ctr">
                        <a:lnSpc>
                          <a:spcPct val="150000"/>
                        </a:lnSpc>
                        <a:spcAft>
                          <a:spcPts val="0"/>
                        </a:spcAft>
                      </a:pPr>
                      <a:r>
                        <a:rPr lang="ja-JP" sz="1050" kern="100" dirty="0">
                          <a:effectLst/>
                        </a:rPr>
                        <a:t>講義テーマ</a:t>
                      </a:r>
                      <a:endParaRPr lang="ja-JP" sz="1050" kern="100" dirty="0">
                        <a:effectLst/>
                        <a:latin typeface="Century"/>
                        <a:ea typeface="ＭＳ 明朝"/>
                        <a:cs typeface="Times New Roman"/>
                      </a:endParaRPr>
                    </a:p>
                  </a:txBody>
                  <a:tcPr marL="68580" marR="68580" marT="0" marB="0" anchor="ctr">
                    <a:solidFill>
                      <a:schemeClr val="bg1">
                        <a:lumMod val="75000"/>
                      </a:schemeClr>
                    </a:solidFill>
                  </a:tcPr>
                </a:tc>
                <a:tc>
                  <a:txBody>
                    <a:bodyPr/>
                    <a:lstStyle/>
                    <a:p>
                      <a:pPr algn="ctr">
                        <a:lnSpc>
                          <a:spcPct val="150000"/>
                        </a:lnSpc>
                        <a:spcAft>
                          <a:spcPts val="0"/>
                        </a:spcAft>
                      </a:pPr>
                      <a:r>
                        <a:rPr lang="ja-JP" sz="1050" kern="100" dirty="0">
                          <a:effectLst/>
                        </a:rPr>
                        <a:t>主なコンテンツ</a:t>
                      </a:r>
                      <a:endParaRPr lang="ja-JP" sz="1050" kern="100" dirty="0">
                        <a:effectLst/>
                        <a:latin typeface="Century"/>
                        <a:ea typeface="ＭＳ 明朝"/>
                        <a:cs typeface="Times New Roman"/>
                      </a:endParaRPr>
                    </a:p>
                  </a:txBody>
                  <a:tcPr marL="68580" marR="68580" marT="0" marB="0" anchor="ctr">
                    <a:solidFill>
                      <a:schemeClr val="bg1">
                        <a:lumMod val="75000"/>
                      </a:schemeClr>
                    </a:solidFill>
                  </a:tcPr>
                </a:tc>
                <a:extLst>
                  <a:ext uri="{0D108BD9-81ED-4DB2-BD59-A6C34878D82A}">
                    <a16:rowId xmlns:a16="http://schemas.microsoft.com/office/drawing/2014/main" val="10000"/>
                  </a:ext>
                </a:extLst>
              </a:tr>
              <a:tr h="1616166">
                <a:tc>
                  <a:txBody>
                    <a:bodyPr/>
                    <a:lstStyle/>
                    <a:p>
                      <a:pPr marL="266700" indent="-266700" algn="l">
                        <a:lnSpc>
                          <a:spcPct val="150000"/>
                        </a:lnSpc>
                        <a:spcAft>
                          <a:spcPts val="0"/>
                        </a:spcAft>
                      </a:pPr>
                      <a:r>
                        <a:rPr lang="ja-JP" altLang="en-US" sz="1050" kern="100" dirty="0" smtClean="0">
                          <a:effectLst/>
                          <a:latin typeface="+mn-ea"/>
                          <a:ea typeface="+mn-ea"/>
                        </a:rPr>
                        <a:t>１．職場内情報共有の基本</a:t>
                      </a:r>
                      <a:r>
                        <a:rPr lang="en-US" altLang="ja-JP" sz="1050" kern="100" dirty="0" smtClean="0">
                          <a:effectLst/>
                          <a:latin typeface="+mn-ea"/>
                          <a:ea typeface="+mn-ea"/>
                        </a:rPr>
                        <a:t>【</a:t>
                      </a:r>
                      <a:r>
                        <a:rPr lang="ja-JP" altLang="en-US" sz="1050" kern="100" dirty="0" smtClean="0">
                          <a:effectLst/>
                          <a:latin typeface="+mn-ea"/>
                          <a:ea typeface="+mn-ea"/>
                        </a:rPr>
                        <a:t>解説・演習・討議</a:t>
                      </a:r>
                      <a:r>
                        <a:rPr lang="en-US" altLang="ja-JP" sz="1050" kern="100" dirty="0" smtClean="0">
                          <a:effectLst/>
                          <a:latin typeface="+mn-ea"/>
                          <a:ea typeface="+mn-ea"/>
                        </a:rPr>
                        <a:t>】</a:t>
                      </a:r>
                    </a:p>
                    <a:p>
                      <a:pPr marL="266700" indent="-266700" algn="l">
                        <a:lnSpc>
                          <a:spcPct val="150000"/>
                        </a:lnSpc>
                        <a:spcAft>
                          <a:spcPts val="0"/>
                        </a:spcAft>
                      </a:pPr>
                      <a:r>
                        <a:rPr lang="ja-JP" altLang="en-US" sz="1050" kern="100" dirty="0" smtClean="0">
                          <a:effectLst/>
                          <a:latin typeface="+mn-ea"/>
                          <a:ea typeface="+mn-ea"/>
                        </a:rPr>
                        <a:t>　①チーム力強化とナレッジマネジメントの関係性</a:t>
                      </a:r>
                    </a:p>
                    <a:p>
                      <a:pPr marL="266700" indent="-266700" algn="l">
                        <a:lnSpc>
                          <a:spcPct val="150000"/>
                        </a:lnSpc>
                        <a:spcAft>
                          <a:spcPts val="0"/>
                        </a:spcAft>
                      </a:pPr>
                      <a:r>
                        <a:rPr lang="ja-JP" altLang="en-US" sz="1050" kern="100" dirty="0" smtClean="0">
                          <a:effectLst/>
                          <a:latin typeface="+mn-ea"/>
                          <a:ea typeface="+mn-ea"/>
                        </a:rPr>
                        <a:t>　②知識・情報共有の留意点</a:t>
                      </a:r>
                    </a:p>
                    <a:p>
                      <a:pPr marL="266700" indent="-266700" algn="l">
                        <a:lnSpc>
                          <a:spcPct val="150000"/>
                        </a:lnSpc>
                        <a:spcAft>
                          <a:spcPts val="0"/>
                        </a:spcAft>
                      </a:pPr>
                      <a:r>
                        <a:rPr lang="ja-JP" altLang="en-US" sz="1050" kern="100" dirty="0" smtClean="0">
                          <a:effectLst/>
                          <a:latin typeface="+mn-ea"/>
                          <a:ea typeface="+mn-ea"/>
                        </a:rPr>
                        <a:t>　　</a:t>
                      </a:r>
                    </a:p>
                    <a:p>
                      <a:pPr marL="266700" indent="-266700" algn="l">
                        <a:lnSpc>
                          <a:spcPct val="150000"/>
                        </a:lnSpc>
                        <a:spcAft>
                          <a:spcPts val="0"/>
                        </a:spcAft>
                      </a:pPr>
                      <a:r>
                        <a:rPr lang="ja-JP" altLang="en-US" sz="1050" kern="100" dirty="0" smtClean="0">
                          <a:effectLst/>
                          <a:latin typeface="+mn-ea"/>
                          <a:ea typeface="+mn-ea"/>
                        </a:rPr>
                        <a:t>２．業務マニュアル作成の基本　　　</a:t>
                      </a:r>
                      <a:r>
                        <a:rPr lang="en-US" altLang="ja-JP" sz="1050" kern="100" dirty="0" smtClean="0">
                          <a:effectLst/>
                          <a:latin typeface="+mn-ea"/>
                          <a:ea typeface="+mn-ea"/>
                        </a:rPr>
                        <a:t>【</a:t>
                      </a:r>
                      <a:r>
                        <a:rPr lang="ja-JP" altLang="en-US" sz="1050" kern="100" dirty="0" smtClean="0">
                          <a:effectLst/>
                          <a:latin typeface="+mn-ea"/>
                          <a:ea typeface="+mn-ea"/>
                        </a:rPr>
                        <a:t>解説・演習・討議</a:t>
                      </a:r>
                      <a:r>
                        <a:rPr lang="en-US" altLang="ja-JP" sz="1050" kern="100" dirty="0" smtClean="0">
                          <a:effectLst/>
                          <a:latin typeface="+mn-ea"/>
                          <a:ea typeface="+mn-ea"/>
                        </a:rPr>
                        <a:t>】</a:t>
                      </a:r>
                    </a:p>
                    <a:p>
                      <a:pPr marL="266700" indent="-266700" algn="l">
                        <a:lnSpc>
                          <a:spcPct val="150000"/>
                        </a:lnSpc>
                        <a:spcAft>
                          <a:spcPts val="0"/>
                        </a:spcAft>
                      </a:pPr>
                      <a:r>
                        <a:rPr lang="ja-JP" altLang="en-US" sz="1050" kern="100" dirty="0" smtClean="0">
                          <a:effectLst/>
                          <a:latin typeface="+mn-ea"/>
                          <a:ea typeface="+mn-ea"/>
                        </a:rPr>
                        <a:t>　①よいマニュアルの要件　　②マニュアル作成の手順</a:t>
                      </a:r>
                    </a:p>
                    <a:p>
                      <a:pPr marL="266700" indent="-266700" algn="l">
                        <a:lnSpc>
                          <a:spcPct val="150000"/>
                        </a:lnSpc>
                        <a:spcAft>
                          <a:spcPts val="0"/>
                        </a:spcAft>
                      </a:pPr>
                      <a:r>
                        <a:rPr lang="ja-JP" altLang="en-US" sz="1050" kern="100" dirty="0" smtClean="0">
                          <a:effectLst/>
                          <a:latin typeface="+mn-ea"/>
                          <a:ea typeface="+mn-ea"/>
                        </a:rPr>
                        <a:t>　③わかりやすく、活用しやすいマニュアルのポイント</a:t>
                      </a:r>
                    </a:p>
                  </a:txBody>
                  <a:tcPr marL="68580" marR="68580" marT="0" marB="0"/>
                </a:tc>
                <a:tc>
                  <a:txBody>
                    <a:bodyPr/>
                    <a:lstStyle/>
                    <a:p>
                      <a:pPr algn="l">
                        <a:lnSpc>
                          <a:spcPct val="150000"/>
                        </a:lnSpc>
                        <a:spcAft>
                          <a:spcPts val="0"/>
                        </a:spcAft>
                      </a:pPr>
                      <a:r>
                        <a:rPr lang="en-US" sz="1050" kern="100" dirty="0">
                          <a:effectLst/>
                          <a:latin typeface="+mn-ea"/>
                          <a:ea typeface="+mn-ea"/>
                        </a:rPr>
                        <a:t> </a:t>
                      </a:r>
                      <a:r>
                        <a:rPr lang="ja-JP" sz="1050" kern="100" dirty="0" smtClean="0">
                          <a:effectLst/>
                          <a:latin typeface="+mn-ea"/>
                          <a:ea typeface="+mn-ea"/>
                        </a:rPr>
                        <a:t>☞</a:t>
                      </a:r>
                      <a:r>
                        <a:rPr lang="ja-JP" sz="1050" kern="100" dirty="0">
                          <a:effectLst/>
                          <a:latin typeface="+mn-ea"/>
                          <a:ea typeface="+mn-ea"/>
                        </a:rPr>
                        <a:t>　</a:t>
                      </a:r>
                      <a:r>
                        <a:rPr lang="ja-JP" altLang="en-US" sz="1050" kern="100" dirty="0" smtClean="0">
                          <a:effectLst/>
                          <a:latin typeface="+mn-ea"/>
                          <a:ea typeface="+mn-ea"/>
                        </a:rPr>
                        <a:t>職場内情報共有の重要性を学ぶ。異動引継ぎ時をはじめ、日頃からナレッジマネジメントを意識しマニュアル整備に取り組むことで生産性の向上につながることを理解する。</a:t>
                      </a:r>
                    </a:p>
                    <a:p>
                      <a:pPr algn="l">
                        <a:lnSpc>
                          <a:spcPct val="150000"/>
                        </a:lnSpc>
                        <a:spcAft>
                          <a:spcPts val="0"/>
                        </a:spcAft>
                      </a:pPr>
                      <a:r>
                        <a:rPr lang="ja-JP" altLang="en-US" sz="1050" kern="100" dirty="0" smtClean="0">
                          <a:effectLst/>
                          <a:latin typeface="+mn-ea"/>
                          <a:ea typeface="+mn-ea"/>
                        </a:rPr>
                        <a:t>☞新人職員や初心者でも理解できる、わかりやすいマニュアル作成のポイントについて事例をまじえて学ぶ。</a:t>
                      </a:r>
                      <a:endParaRPr lang="en-US" altLang="ja-JP" sz="1050" kern="100" dirty="0" smtClean="0">
                        <a:effectLst/>
                        <a:latin typeface="+mn-ea"/>
                        <a:ea typeface="+mn-ea"/>
                      </a:endParaRPr>
                    </a:p>
                  </a:txBody>
                  <a:tcPr marL="68580" marR="68580" marT="0" marB="0"/>
                </a:tc>
                <a:extLst>
                  <a:ext uri="{0D108BD9-81ED-4DB2-BD59-A6C34878D82A}">
                    <a16:rowId xmlns:a16="http://schemas.microsoft.com/office/drawing/2014/main" val="10001"/>
                  </a:ext>
                </a:extLst>
              </a:tr>
              <a:tr h="271159">
                <a:tc gridSpan="2">
                  <a:txBody>
                    <a:bodyPr/>
                    <a:lstStyle/>
                    <a:p>
                      <a:pPr marL="266700" indent="-266700" algn="ctr">
                        <a:lnSpc>
                          <a:spcPct val="150000"/>
                        </a:lnSpc>
                        <a:spcAft>
                          <a:spcPts val="0"/>
                        </a:spcAft>
                      </a:pPr>
                      <a:r>
                        <a:rPr lang="ja-JP" altLang="en-US" sz="1050" kern="100" dirty="0" smtClean="0">
                          <a:effectLst/>
                          <a:latin typeface="+mn-ea"/>
                          <a:ea typeface="+mn-ea"/>
                        </a:rPr>
                        <a:t>昼食</a:t>
                      </a:r>
                    </a:p>
                  </a:txBody>
                  <a:tcPr marL="68580" marR="68580" marT="0" marB="0" anchor="ctr"/>
                </a:tc>
                <a:tc hMerge="1">
                  <a:txBody>
                    <a:bodyPr/>
                    <a:lstStyle/>
                    <a:p>
                      <a:pPr algn="l">
                        <a:lnSpc>
                          <a:spcPct val="150000"/>
                        </a:lnSpc>
                        <a:spcAft>
                          <a:spcPts val="0"/>
                        </a:spcAft>
                      </a:pPr>
                      <a:endParaRPr lang="en-US" altLang="ja-JP" sz="1050" kern="100" dirty="0" smtClean="0">
                        <a:effectLst/>
                        <a:latin typeface="+mn-ea"/>
                        <a:ea typeface="+mn-ea"/>
                      </a:endParaRPr>
                    </a:p>
                  </a:txBody>
                  <a:tcPr marL="68580" marR="68580" marT="0" marB="0"/>
                </a:tc>
                <a:extLst>
                  <a:ext uri="{0D108BD9-81ED-4DB2-BD59-A6C34878D82A}">
                    <a16:rowId xmlns:a16="http://schemas.microsoft.com/office/drawing/2014/main" val="4225481076"/>
                  </a:ext>
                </a:extLst>
              </a:tr>
              <a:tr h="565007">
                <a:tc>
                  <a:txBody>
                    <a:bodyPr/>
                    <a:lstStyle/>
                    <a:p>
                      <a:pPr marL="266700" indent="-266700" algn="l">
                        <a:lnSpc>
                          <a:spcPct val="150000"/>
                        </a:lnSpc>
                        <a:spcAft>
                          <a:spcPts val="0"/>
                        </a:spcAft>
                      </a:pPr>
                      <a:r>
                        <a:rPr lang="ja-JP" altLang="en-US" sz="1050" kern="100" dirty="0" smtClean="0">
                          <a:effectLst/>
                          <a:latin typeface="+mn-ea"/>
                          <a:ea typeface="+mn-ea"/>
                        </a:rPr>
                        <a:t>３．実践・情報共有</a:t>
                      </a:r>
                      <a:r>
                        <a:rPr lang="en-US" altLang="ja-JP" sz="1050" kern="100" dirty="0" smtClean="0">
                          <a:effectLst/>
                          <a:latin typeface="+mn-ea"/>
                          <a:ea typeface="+mn-ea"/>
                        </a:rPr>
                        <a:t>(1)</a:t>
                      </a:r>
                      <a:r>
                        <a:rPr lang="ja-JP" altLang="en-US" sz="1050" kern="100" dirty="0" smtClean="0">
                          <a:effectLst/>
                          <a:latin typeface="+mn-ea"/>
                          <a:ea typeface="+mn-ea"/>
                        </a:rPr>
                        <a:t>「マニュアル作成」</a:t>
                      </a:r>
                      <a:endParaRPr lang="en-US" altLang="ja-JP" sz="1050" kern="100" dirty="0" smtClean="0">
                        <a:effectLst/>
                        <a:latin typeface="+mn-ea"/>
                        <a:ea typeface="+mn-ea"/>
                      </a:endParaRPr>
                    </a:p>
                    <a:p>
                      <a:pPr marL="266700" indent="-266700" algn="l">
                        <a:lnSpc>
                          <a:spcPct val="150000"/>
                        </a:lnSpc>
                        <a:spcAft>
                          <a:spcPts val="0"/>
                        </a:spcAft>
                      </a:pPr>
                      <a:r>
                        <a:rPr lang="ja-JP" altLang="en-US" sz="1050" kern="100" dirty="0" smtClean="0">
                          <a:effectLst/>
                          <a:latin typeface="+mn-ea"/>
                          <a:ea typeface="+mn-ea"/>
                        </a:rPr>
                        <a:t>　　　　　　　　　　　　　　　　　</a:t>
                      </a:r>
                      <a:r>
                        <a:rPr lang="en-US" altLang="ja-JP" sz="1050" kern="100" dirty="0" smtClean="0">
                          <a:effectLst/>
                          <a:latin typeface="+mn-ea"/>
                          <a:ea typeface="+mn-ea"/>
                        </a:rPr>
                        <a:t>【</a:t>
                      </a:r>
                      <a:r>
                        <a:rPr lang="ja-JP" altLang="en-US" sz="1050" kern="100" dirty="0" smtClean="0">
                          <a:effectLst/>
                          <a:latin typeface="+mn-ea"/>
                          <a:ea typeface="+mn-ea"/>
                        </a:rPr>
                        <a:t>解説・演習・フィードバック</a:t>
                      </a:r>
                      <a:r>
                        <a:rPr lang="en-US" altLang="ja-JP" sz="1050" kern="100" dirty="0" smtClean="0">
                          <a:effectLst/>
                          <a:latin typeface="+mn-ea"/>
                          <a:ea typeface="+mn-ea"/>
                        </a:rPr>
                        <a:t>】</a:t>
                      </a:r>
                    </a:p>
                    <a:p>
                      <a:pPr marL="266700" indent="-266700" algn="l">
                        <a:lnSpc>
                          <a:spcPct val="150000"/>
                        </a:lnSpc>
                        <a:spcAft>
                          <a:spcPts val="0"/>
                        </a:spcAft>
                      </a:pPr>
                      <a:r>
                        <a:rPr lang="ja-JP" altLang="en-US" sz="1050" kern="100" dirty="0" smtClean="0">
                          <a:effectLst/>
                          <a:latin typeface="+mn-ea"/>
                          <a:ea typeface="+mn-ea"/>
                        </a:rPr>
                        <a:t>　①個人演習「準備」　　②グループ演習「引継ぎ演習」</a:t>
                      </a:r>
                    </a:p>
                    <a:p>
                      <a:pPr marL="266700" indent="-266700" algn="l">
                        <a:lnSpc>
                          <a:spcPct val="150000"/>
                        </a:lnSpc>
                        <a:spcAft>
                          <a:spcPts val="0"/>
                        </a:spcAft>
                      </a:pPr>
                      <a:r>
                        <a:rPr lang="ja-JP" altLang="en-US" sz="1050" kern="100" dirty="0" smtClean="0">
                          <a:effectLst/>
                          <a:latin typeface="+mn-ea"/>
                          <a:ea typeface="+mn-ea"/>
                        </a:rPr>
                        <a:t>　③フィードバックと解説</a:t>
                      </a:r>
                      <a:endParaRPr lang="en-US" altLang="ja-JP" sz="1050" kern="100" dirty="0" smtClean="0">
                        <a:effectLst/>
                        <a:latin typeface="+mn-ea"/>
                        <a:ea typeface="+mn-ea"/>
                      </a:endParaRPr>
                    </a:p>
                    <a:p>
                      <a:pPr marL="266700" indent="-266700" algn="l">
                        <a:lnSpc>
                          <a:spcPct val="150000"/>
                        </a:lnSpc>
                        <a:spcAft>
                          <a:spcPts val="0"/>
                        </a:spcAft>
                      </a:pPr>
                      <a:endParaRPr lang="ja-JP" altLang="en-US" sz="1050" kern="100" dirty="0" smtClean="0">
                        <a:effectLst/>
                        <a:latin typeface="+mn-ea"/>
                        <a:ea typeface="+mn-ea"/>
                      </a:endParaRPr>
                    </a:p>
                    <a:p>
                      <a:pPr marL="266700" indent="-266700" algn="l">
                        <a:lnSpc>
                          <a:spcPct val="150000"/>
                        </a:lnSpc>
                        <a:spcAft>
                          <a:spcPts val="0"/>
                        </a:spcAft>
                      </a:pPr>
                      <a:r>
                        <a:rPr lang="ja-JP" altLang="en-US" sz="1050" kern="100" dirty="0" smtClean="0">
                          <a:effectLst/>
                          <a:latin typeface="+mn-ea"/>
                          <a:ea typeface="+mn-ea"/>
                        </a:rPr>
                        <a:t>４．口頭での伝達の基本　</a:t>
                      </a:r>
                      <a:r>
                        <a:rPr lang="en-US" altLang="ja-JP" sz="1050" kern="100" dirty="0" smtClean="0">
                          <a:effectLst/>
                          <a:latin typeface="+mn-ea"/>
                          <a:ea typeface="+mn-ea"/>
                        </a:rPr>
                        <a:t>【</a:t>
                      </a:r>
                      <a:r>
                        <a:rPr lang="ja-JP" altLang="en-US" sz="1050" kern="100" dirty="0" smtClean="0">
                          <a:effectLst/>
                          <a:latin typeface="+mn-ea"/>
                          <a:ea typeface="+mn-ea"/>
                        </a:rPr>
                        <a:t>解説・ロールプレイ</a:t>
                      </a:r>
                      <a:r>
                        <a:rPr lang="en-US" altLang="ja-JP" sz="1050" kern="100" dirty="0" smtClean="0">
                          <a:effectLst/>
                          <a:latin typeface="+mn-ea"/>
                          <a:ea typeface="+mn-ea"/>
                        </a:rPr>
                        <a:t>】</a:t>
                      </a:r>
                    </a:p>
                    <a:p>
                      <a:pPr marL="266700" indent="-266700" algn="l">
                        <a:lnSpc>
                          <a:spcPct val="150000"/>
                        </a:lnSpc>
                        <a:spcAft>
                          <a:spcPts val="0"/>
                        </a:spcAft>
                      </a:pPr>
                      <a:r>
                        <a:rPr lang="ja-JP" altLang="en-US" sz="1050" kern="100" dirty="0" smtClean="0">
                          <a:effectLst/>
                          <a:latin typeface="+mn-ea"/>
                          <a:ea typeface="+mn-ea"/>
                        </a:rPr>
                        <a:t>　①わかりやすい説明のポイント</a:t>
                      </a:r>
                    </a:p>
                    <a:p>
                      <a:pPr marL="266700" indent="-266700" algn="l">
                        <a:lnSpc>
                          <a:spcPct val="150000"/>
                        </a:lnSpc>
                        <a:spcAft>
                          <a:spcPts val="0"/>
                        </a:spcAft>
                      </a:pPr>
                      <a:r>
                        <a:rPr lang="ja-JP" altLang="en-US" sz="1050" kern="100" dirty="0" smtClean="0">
                          <a:effectLst/>
                          <a:latin typeface="+mn-ea"/>
                          <a:ea typeface="+mn-ea"/>
                        </a:rPr>
                        <a:t>　②引継ぎを受ける側の効果的な質問のポイント</a:t>
                      </a:r>
                    </a:p>
                    <a:p>
                      <a:pPr marL="266700" indent="-266700" algn="l">
                        <a:lnSpc>
                          <a:spcPct val="150000"/>
                        </a:lnSpc>
                        <a:spcAft>
                          <a:spcPts val="0"/>
                        </a:spcAft>
                      </a:pPr>
                      <a:endParaRPr lang="ja-JP" altLang="en-US" sz="1050" kern="100" dirty="0" smtClean="0">
                        <a:effectLst/>
                        <a:latin typeface="+mn-ea"/>
                        <a:ea typeface="+mn-ea"/>
                      </a:endParaRPr>
                    </a:p>
                    <a:p>
                      <a:pPr marL="266700" indent="-266700" algn="l">
                        <a:lnSpc>
                          <a:spcPct val="150000"/>
                        </a:lnSpc>
                        <a:spcAft>
                          <a:spcPts val="0"/>
                        </a:spcAft>
                      </a:pPr>
                      <a:r>
                        <a:rPr lang="ja-JP" altLang="en-US" sz="1050" kern="100" dirty="0" smtClean="0">
                          <a:effectLst/>
                          <a:latin typeface="+mn-ea"/>
                          <a:ea typeface="+mn-ea"/>
                        </a:rPr>
                        <a:t>５．実践・情報共有</a:t>
                      </a:r>
                      <a:r>
                        <a:rPr lang="en-US" altLang="ja-JP" sz="1050" kern="100" dirty="0" smtClean="0">
                          <a:effectLst/>
                          <a:latin typeface="+mn-ea"/>
                          <a:ea typeface="+mn-ea"/>
                        </a:rPr>
                        <a:t>(2)</a:t>
                      </a:r>
                      <a:r>
                        <a:rPr lang="ja-JP" altLang="en-US" sz="1050" kern="100" dirty="0" smtClean="0">
                          <a:effectLst/>
                          <a:latin typeface="+mn-ea"/>
                          <a:ea typeface="+mn-ea"/>
                        </a:rPr>
                        <a:t>「口頭での引継ぎ」</a:t>
                      </a:r>
                    </a:p>
                    <a:p>
                      <a:pPr marL="266700" indent="-266700" algn="l">
                        <a:lnSpc>
                          <a:spcPct val="150000"/>
                        </a:lnSpc>
                        <a:spcAft>
                          <a:spcPts val="0"/>
                        </a:spcAft>
                      </a:pPr>
                      <a:r>
                        <a:rPr lang="ja-JP" altLang="en-US" sz="1050" kern="100" dirty="0" smtClean="0">
                          <a:effectLst/>
                          <a:latin typeface="+mn-ea"/>
                          <a:ea typeface="+mn-ea"/>
                        </a:rPr>
                        <a:t>　　　　　　　　　　　　　　　</a:t>
                      </a:r>
                      <a:r>
                        <a:rPr lang="en-US" altLang="ja-JP" sz="1050" kern="100" dirty="0" smtClean="0">
                          <a:effectLst/>
                          <a:latin typeface="+mn-ea"/>
                          <a:ea typeface="+mn-ea"/>
                        </a:rPr>
                        <a:t>【</a:t>
                      </a:r>
                      <a:r>
                        <a:rPr lang="ja-JP" altLang="en-US" sz="1050" kern="100" dirty="0" smtClean="0">
                          <a:effectLst/>
                          <a:latin typeface="+mn-ea"/>
                          <a:ea typeface="+mn-ea"/>
                        </a:rPr>
                        <a:t>解説・演習・フィードバック</a:t>
                      </a:r>
                      <a:r>
                        <a:rPr lang="en-US" altLang="ja-JP" sz="1050" kern="100" dirty="0" smtClean="0">
                          <a:effectLst/>
                          <a:latin typeface="+mn-ea"/>
                          <a:ea typeface="+mn-ea"/>
                        </a:rPr>
                        <a:t>】</a:t>
                      </a:r>
                    </a:p>
                    <a:p>
                      <a:pPr marL="266700" indent="-266700" algn="l">
                        <a:lnSpc>
                          <a:spcPct val="150000"/>
                        </a:lnSpc>
                        <a:spcAft>
                          <a:spcPts val="0"/>
                        </a:spcAft>
                      </a:pPr>
                      <a:r>
                        <a:rPr lang="ja-JP" altLang="en-US" sz="1050" kern="100" dirty="0" smtClean="0">
                          <a:effectLst/>
                          <a:latin typeface="+mn-ea"/>
                          <a:ea typeface="+mn-ea"/>
                        </a:rPr>
                        <a:t>　　</a:t>
                      </a:r>
                      <a:r>
                        <a:rPr lang="en-US" altLang="ja-JP" sz="1050" kern="100" dirty="0" smtClean="0">
                          <a:effectLst/>
                          <a:latin typeface="+mn-ea"/>
                          <a:ea typeface="+mn-ea"/>
                        </a:rPr>
                        <a:t>①</a:t>
                      </a:r>
                      <a:r>
                        <a:rPr lang="ja-JP" altLang="en-US" sz="1050" kern="100" dirty="0" smtClean="0">
                          <a:effectLst/>
                          <a:latin typeface="+mn-ea"/>
                          <a:ea typeface="+mn-ea"/>
                        </a:rPr>
                        <a:t>個人演習「準備」　②３人組演習「引継ぎ演習」</a:t>
                      </a:r>
                    </a:p>
                    <a:p>
                      <a:pPr marL="266700" indent="-266700" algn="l">
                        <a:lnSpc>
                          <a:spcPct val="150000"/>
                        </a:lnSpc>
                        <a:spcAft>
                          <a:spcPts val="0"/>
                        </a:spcAft>
                      </a:pPr>
                      <a:r>
                        <a:rPr lang="ja-JP" altLang="en-US" sz="1050" kern="100" dirty="0" smtClean="0">
                          <a:effectLst/>
                          <a:latin typeface="+mn-ea"/>
                          <a:ea typeface="+mn-ea"/>
                        </a:rPr>
                        <a:t>　　③フィードバックと解説</a:t>
                      </a:r>
                    </a:p>
                    <a:p>
                      <a:pPr marL="266700" indent="-266700" algn="l">
                        <a:lnSpc>
                          <a:spcPct val="150000"/>
                        </a:lnSpc>
                        <a:spcAft>
                          <a:spcPts val="0"/>
                        </a:spcAft>
                      </a:pPr>
                      <a:r>
                        <a:rPr lang="ja-JP" altLang="en-US" sz="1050" kern="100" dirty="0" smtClean="0">
                          <a:effectLst/>
                          <a:latin typeface="+mn-ea"/>
                          <a:ea typeface="+mn-ea"/>
                        </a:rPr>
                        <a:t>まとめと質疑応答</a:t>
                      </a:r>
                    </a:p>
                  </a:txBody>
                  <a:tcPr marL="68580" marR="68580" marT="0" marB="0">
                    <a:lnB w="12700" cap="flat" cmpd="sng" algn="ctr">
                      <a:solidFill>
                        <a:schemeClr val="tx1"/>
                      </a:solidFill>
                      <a:prstDash val="solid"/>
                      <a:round/>
                      <a:headEnd type="none" w="med" len="med"/>
                      <a:tailEnd type="none" w="med" len="med"/>
                    </a:lnB>
                  </a:tcPr>
                </a:tc>
                <a:tc>
                  <a:txBody>
                    <a:bodyPr/>
                    <a:lstStyle/>
                    <a:p>
                      <a:pPr algn="l">
                        <a:lnSpc>
                          <a:spcPct val="150000"/>
                        </a:lnSpc>
                        <a:spcAft>
                          <a:spcPts val="0"/>
                        </a:spcAft>
                      </a:pPr>
                      <a:r>
                        <a:rPr lang="ja-JP" altLang="en-US" sz="1050" kern="100" dirty="0" smtClean="0">
                          <a:effectLst/>
                          <a:latin typeface="+mn-ea"/>
                          <a:ea typeface="+mn-ea"/>
                        </a:rPr>
                        <a:t>☞Ａ４サイズ１枚程度のマニュアル作成に取り組み、グループ内で「読みやすさ、わかりやすさ」を確認する。</a:t>
                      </a:r>
                    </a:p>
                    <a:p>
                      <a:pPr algn="l">
                        <a:lnSpc>
                          <a:spcPct val="150000"/>
                        </a:lnSpc>
                        <a:spcAft>
                          <a:spcPts val="0"/>
                        </a:spcAft>
                      </a:pPr>
                      <a:r>
                        <a:rPr lang="ja-JP" altLang="en-US" sz="1050" kern="100" dirty="0" smtClean="0">
                          <a:effectLst/>
                          <a:latin typeface="+mn-ea"/>
                          <a:ea typeface="+mn-ea"/>
                        </a:rPr>
                        <a:t>　（事前課題を設定することも可能）</a:t>
                      </a:r>
                    </a:p>
                    <a:p>
                      <a:pPr algn="l">
                        <a:lnSpc>
                          <a:spcPct val="150000"/>
                        </a:lnSpc>
                        <a:spcAft>
                          <a:spcPts val="0"/>
                        </a:spcAft>
                      </a:pPr>
                      <a:endParaRPr lang="en-US" altLang="ja-JP" sz="1050" kern="100" dirty="0" smtClean="0">
                        <a:effectLst/>
                        <a:latin typeface="+mn-ea"/>
                        <a:ea typeface="+mn-ea"/>
                      </a:endParaRPr>
                    </a:p>
                    <a:p>
                      <a:pPr algn="l">
                        <a:lnSpc>
                          <a:spcPct val="150000"/>
                        </a:lnSpc>
                        <a:spcAft>
                          <a:spcPts val="0"/>
                        </a:spcAft>
                      </a:pPr>
                      <a:endParaRPr lang="en-US" altLang="ja-JP" sz="1050" kern="100" dirty="0" smtClean="0">
                        <a:effectLst/>
                        <a:latin typeface="+mn-ea"/>
                        <a:ea typeface="+mn-ea"/>
                      </a:endParaRPr>
                    </a:p>
                    <a:p>
                      <a:pPr algn="l">
                        <a:lnSpc>
                          <a:spcPct val="150000"/>
                        </a:lnSpc>
                        <a:spcAft>
                          <a:spcPts val="0"/>
                        </a:spcAft>
                      </a:pPr>
                      <a:r>
                        <a:rPr lang="ja-JP" altLang="en-US" sz="1050" kern="100" dirty="0" smtClean="0">
                          <a:effectLst/>
                          <a:latin typeface="+mn-ea"/>
                          <a:ea typeface="+mn-ea"/>
                        </a:rPr>
                        <a:t>☞かぎられた時間で、わかりやすく情報伝達（説明）するポイントやスキルを演習中心に習得する。</a:t>
                      </a:r>
                    </a:p>
                    <a:p>
                      <a:pPr algn="l">
                        <a:lnSpc>
                          <a:spcPct val="150000"/>
                        </a:lnSpc>
                        <a:spcAft>
                          <a:spcPts val="0"/>
                        </a:spcAft>
                      </a:pPr>
                      <a:r>
                        <a:rPr lang="ja-JP" altLang="en-US" sz="1050" kern="100" dirty="0" smtClean="0">
                          <a:effectLst/>
                          <a:latin typeface="+mn-ea"/>
                          <a:ea typeface="+mn-ea"/>
                        </a:rPr>
                        <a:t>また、引継ぎを受ける（聴く）側の姿勢やポイントも学ぶ。</a:t>
                      </a:r>
                      <a:endParaRPr lang="en-US" altLang="ja-JP" sz="1050" kern="100" dirty="0" smtClean="0">
                        <a:effectLst/>
                        <a:latin typeface="+mn-ea"/>
                        <a:ea typeface="+mn-ea"/>
                      </a:endParaRPr>
                    </a:p>
                    <a:p>
                      <a:pPr algn="l">
                        <a:lnSpc>
                          <a:spcPct val="150000"/>
                        </a:lnSpc>
                        <a:spcAft>
                          <a:spcPts val="0"/>
                        </a:spcAft>
                      </a:pPr>
                      <a:endParaRPr lang="en-US" altLang="ja-JP" sz="1050" kern="100" dirty="0" smtClean="0">
                        <a:effectLst/>
                        <a:latin typeface="+mn-ea"/>
                        <a:ea typeface="+mn-ea"/>
                      </a:endParaRPr>
                    </a:p>
                    <a:p>
                      <a:pPr algn="l">
                        <a:lnSpc>
                          <a:spcPct val="150000"/>
                        </a:lnSpc>
                        <a:spcAft>
                          <a:spcPts val="0"/>
                        </a:spcAft>
                      </a:pPr>
                      <a:r>
                        <a:rPr lang="ja-JP" altLang="en-US" sz="1050" kern="100" dirty="0" smtClean="0">
                          <a:effectLst/>
                          <a:latin typeface="+mn-ea"/>
                          <a:ea typeface="+mn-ea"/>
                        </a:rPr>
                        <a:t>☞３人組で「引継ぎ説明者」「新人」「観察者」を交替で担当し、口頭で伝える演習を行う。</a:t>
                      </a:r>
                    </a:p>
                    <a:p>
                      <a:pPr algn="l">
                        <a:lnSpc>
                          <a:spcPct val="150000"/>
                        </a:lnSpc>
                        <a:spcAft>
                          <a:spcPts val="0"/>
                        </a:spcAft>
                      </a:pPr>
                      <a:endParaRPr lang="en-US" altLang="ja-JP" sz="1050" kern="100" dirty="0" smtClean="0">
                        <a:effectLst/>
                        <a:latin typeface="+mn-ea"/>
                        <a:ea typeface="+mn-ea"/>
                      </a:endParaRPr>
                    </a:p>
                  </a:txBody>
                  <a:tcPr marL="68580" marR="68580" marT="0" marB="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73689227"/>
                  </a:ext>
                </a:extLst>
              </a:tr>
            </a:tbl>
          </a:graphicData>
        </a:graphic>
      </p:graphicFrame>
    </p:spTree>
    <p:extLst>
      <p:ext uri="{BB962C8B-B14F-4D97-AF65-F5344CB8AC3E}">
        <p14:creationId xmlns:p14="http://schemas.microsoft.com/office/powerpoint/2010/main" val="39158032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499</TotalTime>
  <Words>261</Words>
  <Application>Microsoft Office PowerPoint</Application>
  <PresentationFormat>画面に合わせる (4:3)</PresentationFormat>
  <Paragraphs>93</Paragraphs>
  <Slides>2</Slides>
  <Notes>0</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2</vt:i4>
      </vt:variant>
    </vt:vector>
  </HeadingPairs>
  <TitlesOfParts>
    <vt:vector size="16" baseType="lpstr">
      <vt:lpstr>ＭＳ Ｐゴシック</vt:lpstr>
      <vt:lpstr>ＭＳ Ｐ明朝</vt:lpstr>
      <vt:lpstr>ＭＳ 明朝</vt:lpstr>
      <vt:lpstr>Noto Sans CJK JP Bold</vt:lpstr>
      <vt:lpstr>Noto Sans CJK JP Light</vt:lpstr>
      <vt:lpstr>Noto Sans CJK JP Medium</vt:lpstr>
      <vt:lpstr>Noto Sans CJK JP Regular</vt:lpstr>
      <vt:lpstr>Arial</vt:lpstr>
      <vt:lpstr>Book Antiqua</vt:lpstr>
      <vt:lpstr>Calibri</vt:lpstr>
      <vt:lpstr>Century</vt:lpstr>
      <vt:lpstr>Times New Roman</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Katsushi</dc:creator>
  <cp:lastModifiedBy>市川 遥奈</cp:lastModifiedBy>
  <cp:revision>63</cp:revision>
  <cp:lastPrinted>2018-12-25T05:35:06Z</cp:lastPrinted>
  <dcterms:created xsi:type="dcterms:W3CDTF">2018-02-06T05:40:31Z</dcterms:created>
  <dcterms:modified xsi:type="dcterms:W3CDTF">2019-08-20T01:52:21Z</dcterms:modified>
</cp:coreProperties>
</file>